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xls" ContentType="application/vnd.ms-exce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2"/>
  </p:notesMasterIdLst>
  <p:handoutMasterIdLst>
    <p:handoutMasterId r:id="rId83"/>
  </p:handoutMasterIdLst>
  <p:sldIdLst>
    <p:sldId id="308" r:id="rId2"/>
    <p:sldId id="465" r:id="rId3"/>
    <p:sldId id="393" r:id="rId4"/>
    <p:sldId id="394" r:id="rId5"/>
    <p:sldId id="395" r:id="rId6"/>
    <p:sldId id="396" r:id="rId7"/>
    <p:sldId id="397" r:id="rId8"/>
    <p:sldId id="398" r:id="rId9"/>
    <p:sldId id="399" r:id="rId10"/>
    <p:sldId id="400" r:id="rId11"/>
    <p:sldId id="401" r:id="rId12"/>
    <p:sldId id="402" r:id="rId13"/>
    <p:sldId id="403" r:id="rId14"/>
    <p:sldId id="404" r:id="rId15"/>
    <p:sldId id="405" r:id="rId16"/>
    <p:sldId id="466" r:id="rId17"/>
    <p:sldId id="467" r:id="rId18"/>
    <p:sldId id="468" r:id="rId19"/>
    <p:sldId id="406" r:id="rId20"/>
    <p:sldId id="407" r:id="rId21"/>
    <p:sldId id="408" r:id="rId22"/>
    <p:sldId id="409" r:id="rId23"/>
    <p:sldId id="410" r:id="rId24"/>
    <p:sldId id="411" r:id="rId25"/>
    <p:sldId id="412" r:id="rId26"/>
    <p:sldId id="413" r:id="rId27"/>
    <p:sldId id="414" r:id="rId28"/>
    <p:sldId id="415" r:id="rId29"/>
    <p:sldId id="416" r:id="rId30"/>
    <p:sldId id="417" r:id="rId31"/>
    <p:sldId id="418" r:id="rId32"/>
    <p:sldId id="419" r:id="rId33"/>
    <p:sldId id="420" r:id="rId34"/>
    <p:sldId id="421" r:id="rId35"/>
    <p:sldId id="422" r:id="rId36"/>
    <p:sldId id="423" r:id="rId37"/>
    <p:sldId id="424" r:id="rId38"/>
    <p:sldId id="425" r:id="rId39"/>
    <p:sldId id="426" r:id="rId40"/>
    <p:sldId id="427" r:id="rId41"/>
    <p:sldId id="428" r:id="rId42"/>
    <p:sldId id="429" r:id="rId43"/>
    <p:sldId id="430" r:id="rId44"/>
    <p:sldId id="431" r:id="rId45"/>
    <p:sldId id="433" r:id="rId46"/>
    <p:sldId id="434" r:id="rId47"/>
    <p:sldId id="435" r:id="rId48"/>
    <p:sldId id="436" r:id="rId49"/>
    <p:sldId id="437" r:id="rId50"/>
    <p:sldId id="438" r:id="rId51"/>
    <p:sldId id="439" r:id="rId52"/>
    <p:sldId id="440" r:id="rId53"/>
    <p:sldId id="469" r:id="rId54"/>
    <p:sldId id="441" r:id="rId55"/>
    <p:sldId id="442" r:id="rId56"/>
    <p:sldId id="443" r:id="rId57"/>
    <p:sldId id="444" r:id="rId58"/>
    <p:sldId id="445" r:id="rId59"/>
    <p:sldId id="446" r:id="rId60"/>
    <p:sldId id="447" r:id="rId61"/>
    <p:sldId id="470" r:id="rId62"/>
    <p:sldId id="471" r:id="rId63"/>
    <p:sldId id="448" r:id="rId64"/>
    <p:sldId id="449" r:id="rId65"/>
    <p:sldId id="473" r:id="rId66"/>
    <p:sldId id="474" r:id="rId67"/>
    <p:sldId id="451" r:id="rId68"/>
    <p:sldId id="452" r:id="rId69"/>
    <p:sldId id="453" r:id="rId70"/>
    <p:sldId id="454" r:id="rId71"/>
    <p:sldId id="455" r:id="rId72"/>
    <p:sldId id="456" r:id="rId73"/>
    <p:sldId id="457" r:id="rId74"/>
    <p:sldId id="458" r:id="rId75"/>
    <p:sldId id="459" r:id="rId76"/>
    <p:sldId id="460" r:id="rId77"/>
    <p:sldId id="461" r:id="rId78"/>
    <p:sldId id="462" r:id="rId79"/>
    <p:sldId id="463" r:id="rId80"/>
    <p:sldId id="464" r:id="rId8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0" autoAdjust="0"/>
    <p:restoredTop sz="94660"/>
  </p:normalViewPr>
  <p:slideViewPr>
    <p:cSldViewPr>
      <p:cViewPr>
        <p:scale>
          <a:sx n="80" d="100"/>
          <a:sy n="80" d="100"/>
        </p:scale>
        <p:origin x="-528" y="-13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1DC5DF8-E37B-420A-89D7-CED866F6313E}" type="datetimeFigureOut">
              <a:rPr lang="en-US" smtClean="0"/>
              <a:pPr/>
              <a:t>02/21/2013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5E3F659-9611-49A5-BE6C-45C86D63A9DA}" type="slidenum">
              <a:rPr lang="en-US" smtClean="0"/>
              <a:pPr/>
              <a:t>‹#›</a:t>
            </a:fld>
            <a:endParaRPr lang="en-US"/>
          </a:p>
        </p:txBody>
      </p:sp>
    </p:spTree>
    <p:extLst>
      <p:ext uri="{BB962C8B-B14F-4D97-AF65-F5344CB8AC3E}">
        <p14:creationId xmlns:p14="http://schemas.microsoft.com/office/powerpoint/2010/main" xmlns="" val="6827264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E920F80-319B-4CE8-8E00-6494AA12E02A}" type="datetimeFigureOut">
              <a:rPr lang="en-US" smtClean="0"/>
              <a:pPr/>
              <a:t>02/21/2013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BD2A94B-3796-41BF-B7E6-9D7DB64D4F8D}" type="slidenum">
              <a:rPr lang="en-US" smtClean="0"/>
              <a:pPr/>
              <a:t>‹#›</a:t>
            </a:fld>
            <a:endParaRPr lang="en-US"/>
          </a:p>
        </p:txBody>
      </p:sp>
    </p:spTree>
    <p:extLst>
      <p:ext uri="{BB962C8B-B14F-4D97-AF65-F5344CB8AC3E}">
        <p14:creationId xmlns:p14="http://schemas.microsoft.com/office/powerpoint/2010/main" xmlns="" val="2226886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2BDCE6-C540-402A-8FCD-AD34E92778B7}" type="datetimeFigureOut">
              <a:rPr lang="en-US" smtClean="0"/>
              <a:pPr/>
              <a:t>02/21/2013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72462-A4AF-485E-8837-44702B93C55F}" type="slidenum">
              <a:rPr lang="en-US" smtClean="0"/>
              <a:pPr/>
              <a:t>‹#›</a:t>
            </a:fld>
            <a:endParaRPr lang="en-US"/>
          </a:p>
        </p:txBody>
      </p:sp>
    </p:spTree>
    <p:extLst>
      <p:ext uri="{BB962C8B-B14F-4D97-AF65-F5344CB8AC3E}">
        <p14:creationId xmlns:p14="http://schemas.microsoft.com/office/powerpoint/2010/main" xmlns="" val="94264920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2BDCE6-C540-402A-8FCD-AD34E92778B7}" type="datetimeFigureOut">
              <a:rPr lang="en-US" smtClean="0"/>
              <a:pPr/>
              <a:t>02/21/2013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72462-A4AF-485E-8837-44702B93C55F}" type="slidenum">
              <a:rPr lang="en-US" smtClean="0"/>
              <a:pPr/>
              <a:t>‹#›</a:t>
            </a:fld>
            <a:endParaRPr lang="en-US"/>
          </a:p>
        </p:txBody>
      </p:sp>
    </p:spTree>
    <p:extLst>
      <p:ext uri="{BB962C8B-B14F-4D97-AF65-F5344CB8AC3E}">
        <p14:creationId xmlns:p14="http://schemas.microsoft.com/office/powerpoint/2010/main" xmlns="" val="16489000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2BDCE6-C540-402A-8FCD-AD34E92778B7}" type="datetimeFigureOut">
              <a:rPr lang="en-US" smtClean="0"/>
              <a:pPr/>
              <a:t>02/21/2013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72462-A4AF-485E-8837-44702B93C55F}" type="slidenum">
              <a:rPr lang="en-US" smtClean="0"/>
              <a:pPr/>
              <a:t>‹#›</a:t>
            </a:fld>
            <a:endParaRPr lang="en-US"/>
          </a:p>
        </p:txBody>
      </p:sp>
    </p:spTree>
    <p:extLst>
      <p:ext uri="{BB962C8B-B14F-4D97-AF65-F5344CB8AC3E}">
        <p14:creationId xmlns:p14="http://schemas.microsoft.com/office/powerpoint/2010/main" xmlns="" val="361941744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2BDCE6-C540-402A-8FCD-AD34E92778B7}" type="datetimeFigureOut">
              <a:rPr lang="en-US" smtClean="0"/>
              <a:pPr/>
              <a:t>02/21/2013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72462-A4AF-485E-8837-44702B93C55F}" type="slidenum">
              <a:rPr lang="en-US" smtClean="0"/>
              <a:pPr/>
              <a:t>‹#›</a:t>
            </a:fld>
            <a:endParaRPr lang="en-US"/>
          </a:p>
        </p:txBody>
      </p:sp>
    </p:spTree>
    <p:extLst>
      <p:ext uri="{BB962C8B-B14F-4D97-AF65-F5344CB8AC3E}">
        <p14:creationId xmlns:p14="http://schemas.microsoft.com/office/powerpoint/2010/main" xmlns="" val="196725044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2BDCE6-C540-402A-8FCD-AD34E92778B7}" type="datetimeFigureOut">
              <a:rPr lang="en-US" smtClean="0"/>
              <a:pPr/>
              <a:t>02/21/2013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72462-A4AF-485E-8837-44702B93C55F}" type="slidenum">
              <a:rPr lang="en-US" smtClean="0"/>
              <a:pPr/>
              <a:t>‹#›</a:t>
            </a:fld>
            <a:endParaRPr lang="en-US"/>
          </a:p>
        </p:txBody>
      </p:sp>
    </p:spTree>
    <p:extLst>
      <p:ext uri="{BB962C8B-B14F-4D97-AF65-F5344CB8AC3E}">
        <p14:creationId xmlns:p14="http://schemas.microsoft.com/office/powerpoint/2010/main" xmlns="" val="21606301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2BDCE6-C540-402A-8FCD-AD34E92778B7}" type="datetimeFigureOut">
              <a:rPr lang="en-US" smtClean="0"/>
              <a:pPr/>
              <a:t>02/21/2013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D72462-A4AF-485E-8837-44702B93C55F}" type="slidenum">
              <a:rPr lang="en-US" smtClean="0"/>
              <a:pPr/>
              <a:t>‹#›</a:t>
            </a:fld>
            <a:endParaRPr lang="en-US"/>
          </a:p>
        </p:txBody>
      </p:sp>
    </p:spTree>
    <p:extLst>
      <p:ext uri="{BB962C8B-B14F-4D97-AF65-F5344CB8AC3E}">
        <p14:creationId xmlns:p14="http://schemas.microsoft.com/office/powerpoint/2010/main" xmlns="" val="29457027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2BDCE6-C540-402A-8FCD-AD34E92778B7}" type="datetimeFigureOut">
              <a:rPr lang="en-US" smtClean="0"/>
              <a:pPr/>
              <a:t>02/21/2013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D72462-A4AF-485E-8837-44702B93C55F}" type="slidenum">
              <a:rPr lang="en-US" smtClean="0"/>
              <a:pPr/>
              <a:t>‹#›</a:t>
            </a:fld>
            <a:endParaRPr lang="en-US"/>
          </a:p>
        </p:txBody>
      </p:sp>
    </p:spTree>
    <p:extLst>
      <p:ext uri="{BB962C8B-B14F-4D97-AF65-F5344CB8AC3E}">
        <p14:creationId xmlns:p14="http://schemas.microsoft.com/office/powerpoint/2010/main" xmlns="" val="35125187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2BDCE6-C540-402A-8FCD-AD34E92778B7}" type="datetimeFigureOut">
              <a:rPr lang="en-US" smtClean="0"/>
              <a:pPr/>
              <a:t>02/21/2013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D72462-A4AF-485E-8837-44702B93C55F}" type="slidenum">
              <a:rPr lang="en-US" smtClean="0"/>
              <a:pPr/>
              <a:t>‹#›</a:t>
            </a:fld>
            <a:endParaRPr lang="en-US"/>
          </a:p>
        </p:txBody>
      </p:sp>
    </p:spTree>
    <p:extLst>
      <p:ext uri="{BB962C8B-B14F-4D97-AF65-F5344CB8AC3E}">
        <p14:creationId xmlns:p14="http://schemas.microsoft.com/office/powerpoint/2010/main" xmlns="" val="43290976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2BDCE6-C540-402A-8FCD-AD34E92778B7}" type="datetimeFigureOut">
              <a:rPr lang="en-US" smtClean="0"/>
              <a:pPr/>
              <a:t>02/21/2013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D72462-A4AF-485E-8837-44702B93C55F}" type="slidenum">
              <a:rPr lang="en-US" smtClean="0"/>
              <a:pPr/>
              <a:t>‹#›</a:t>
            </a:fld>
            <a:endParaRPr lang="en-US"/>
          </a:p>
        </p:txBody>
      </p:sp>
    </p:spTree>
    <p:extLst>
      <p:ext uri="{BB962C8B-B14F-4D97-AF65-F5344CB8AC3E}">
        <p14:creationId xmlns:p14="http://schemas.microsoft.com/office/powerpoint/2010/main" xmlns="" val="118409826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2BDCE6-C540-402A-8FCD-AD34E92778B7}" type="datetimeFigureOut">
              <a:rPr lang="en-US" smtClean="0"/>
              <a:pPr/>
              <a:t>02/21/2013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D72462-A4AF-485E-8837-44702B93C55F}" type="slidenum">
              <a:rPr lang="en-US" smtClean="0"/>
              <a:pPr/>
              <a:t>‹#›</a:t>
            </a:fld>
            <a:endParaRPr lang="en-US"/>
          </a:p>
        </p:txBody>
      </p:sp>
    </p:spTree>
    <p:extLst>
      <p:ext uri="{BB962C8B-B14F-4D97-AF65-F5344CB8AC3E}">
        <p14:creationId xmlns:p14="http://schemas.microsoft.com/office/powerpoint/2010/main" xmlns="" val="69124314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2BDCE6-C540-402A-8FCD-AD34E92778B7}" type="datetimeFigureOut">
              <a:rPr lang="en-US" smtClean="0"/>
              <a:pPr/>
              <a:t>02/21/2013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D72462-A4AF-485E-8837-44702B93C55F}" type="slidenum">
              <a:rPr lang="en-US" smtClean="0"/>
              <a:pPr/>
              <a:t>‹#›</a:t>
            </a:fld>
            <a:endParaRPr lang="en-US"/>
          </a:p>
        </p:txBody>
      </p:sp>
    </p:spTree>
    <p:extLst>
      <p:ext uri="{BB962C8B-B14F-4D97-AF65-F5344CB8AC3E}">
        <p14:creationId xmlns:p14="http://schemas.microsoft.com/office/powerpoint/2010/main" xmlns="" val="5306710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2BDCE6-C540-402A-8FCD-AD34E92778B7}" type="datetimeFigureOut">
              <a:rPr lang="en-US" smtClean="0"/>
              <a:pPr/>
              <a:t>02/21/2013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D72462-A4AF-485E-8837-44702B93C55F}" type="slidenum">
              <a:rPr lang="en-US" smtClean="0"/>
              <a:pPr/>
              <a:t>‹#›</a:t>
            </a:fld>
            <a:endParaRPr lang="en-US"/>
          </a:p>
        </p:txBody>
      </p:sp>
    </p:spTree>
    <p:extLst>
      <p:ext uri="{BB962C8B-B14F-4D97-AF65-F5344CB8AC3E}">
        <p14:creationId xmlns:p14="http://schemas.microsoft.com/office/powerpoint/2010/main" xmlns="" val="3010123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Office_Excel_97-2003_Worksheet3.xl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Microsoft_Office_Excel_97-2003_Worksheet4.xls"/><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lifeway.com/Article/Research-Poll-Pastors-oppose-evolution-split-on-earths-ag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biologos.org/blog/adam-is-israel/"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Microsoft_Office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89375" y="2678113"/>
            <a:ext cx="1365250" cy="15065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7862688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92138" y="360363"/>
            <a:ext cx="7962900" cy="1087437"/>
          </a:xfrm>
        </p:spPr>
        <p:txBody>
          <a:bodyPr>
            <a:normAutofit fontScale="90000"/>
          </a:bodyPr>
          <a:lstStyle/>
          <a:p>
            <a:pPr eaLnBrk="1" hangingPunct="1"/>
            <a:r>
              <a:rPr lang="en-US" sz="3200" smtClean="0"/>
              <a:t>There is an almost even split among pastors agreeing or disagreeing about the earth being 6,000 years old.</a:t>
            </a:r>
          </a:p>
        </p:txBody>
      </p:sp>
      <p:graphicFrame>
        <p:nvGraphicFramePr>
          <p:cNvPr id="10243" name="Object 8"/>
          <p:cNvGraphicFramePr>
            <a:graphicFrameLocks noGrp="1" noChangeAspect="1"/>
          </p:cNvGraphicFramePr>
          <p:nvPr>
            <p:ph idx="1"/>
          </p:nvPr>
        </p:nvGraphicFramePr>
        <p:xfrm>
          <a:off x="365125" y="1703388"/>
          <a:ext cx="8413750" cy="4443412"/>
        </p:xfrm>
        <a:graphic>
          <a:graphicData uri="http://schemas.openxmlformats.org/presentationml/2006/ole">
            <p:oleObj spid="_x0000_s3080" r:id="rId3" imgW="8413209" imgH="4444369" progId="Excel.Sheet.8">
              <p:embed/>
            </p:oleObj>
          </a:graphicData>
        </a:graphic>
      </p:graphicFrame>
      <p:sp>
        <p:nvSpPr>
          <p:cNvPr id="10244" name="Rectangle 4"/>
          <p:cNvSpPr>
            <a:spLocks noChangeArrowheads="1"/>
          </p:cNvSpPr>
          <p:nvPr/>
        </p:nvSpPr>
        <p:spPr bwMode="auto">
          <a:xfrm flipV="1">
            <a:off x="4465638" y="2133600"/>
            <a:ext cx="4221162" cy="1354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20000"/>
              </a:spcBef>
            </a:pPr>
            <a:endParaRPr lang="en-US" sz="2000"/>
          </a:p>
        </p:txBody>
      </p:sp>
      <p:sp>
        <p:nvSpPr>
          <p:cNvPr id="10245" name="Text Box 9"/>
          <p:cNvSpPr txBox="1">
            <a:spLocks noChangeArrowheads="1"/>
          </p:cNvSpPr>
          <p:nvPr/>
        </p:nvSpPr>
        <p:spPr bwMode="auto">
          <a:xfrm>
            <a:off x="223838" y="6202363"/>
            <a:ext cx="6837362" cy="646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en-US" sz="900"/>
              <a:t>12% Not sure</a:t>
            </a:r>
          </a:p>
          <a:p>
            <a:pPr>
              <a:spcBef>
                <a:spcPct val="50000"/>
              </a:spcBef>
            </a:pPr>
            <a:endParaRPr lang="en-US" sz="900"/>
          </a:p>
          <a:p>
            <a:pPr>
              <a:spcBef>
                <a:spcPct val="50000"/>
              </a:spcBef>
            </a:pPr>
            <a:r>
              <a:rPr lang="en-US" sz="900"/>
              <a:t>Q.: “I believe the earth is approximately six thousand (6,000) years old.”</a:t>
            </a:r>
          </a:p>
        </p:txBody>
      </p:sp>
    </p:spTree>
    <p:extLst>
      <p:ext uri="{BB962C8B-B14F-4D97-AF65-F5344CB8AC3E}">
        <p14:creationId xmlns:p14="http://schemas.microsoft.com/office/powerpoint/2010/main" xmlns="" val="3004208141"/>
      </p:ext>
    </p:extLst>
  </p:cSld>
  <p:clrMapOvr>
    <a:masterClrMapping/>
  </p:clrMapOvr>
  <p:transition>
    <p:pull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6" name="Object 8"/>
          <p:cNvGraphicFramePr>
            <a:graphicFrameLocks noChangeAspect="1"/>
          </p:cNvGraphicFramePr>
          <p:nvPr/>
        </p:nvGraphicFramePr>
        <p:xfrm>
          <a:off x="231775" y="1741488"/>
          <a:ext cx="8963025" cy="4584700"/>
        </p:xfrm>
        <a:graphic>
          <a:graphicData uri="http://schemas.openxmlformats.org/presentationml/2006/ole">
            <p:oleObj spid="_x0000_s4104" r:id="rId3" imgW="8961897" imgH="4584589" progId="Excel.Sheet.8">
              <p:embed/>
            </p:oleObj>
          </a:graphicData>
        </a:graphic>
      </p:graphicFrame>
      <p:sp>
        <p:nvSpPr>
          <p:cNvPr id="11267" name="Rectangle 2"/>
          <p:cNvSpPr>
            <a:spLocks noGrp="1" noChangeArrowheads="1"/>
          </p:cNvSpPr>
          <p:nvPr>
            <p:ph type="title"/>
          </p:nvPr>
        </p:nvSpPr>
        <p:spPr>
          <a:xfrm>
            <a:off x="438150" y="0"/>
            <a:ext cx="8140700" cy="1447800"/>
          </a:xfrm>
        </p:spPr>
        <p:txBody>
          <a:bodyPr>
            <a:normAutofit fontScale="90000"/>
          </a:bodyPr>
          <a:lstStyle/>
          <a:p>
            <a:pPr eaLnBrk="1" hangingPunct="1"/>
            <a:r>
              <a:rPr lang="en-US" sz="3200" smtClean="0"/>
              <a:t>Only slightly more than one-third of pastors teach on creation and evolution more than about once a year.</a:t>
            </a:r>
          </a:p>
        </p:txBody>
      </p:sp>
      <p:sp>
        <p:nvSpPr>
          <p:cNvPr id="11268" name="Text Box 9"/>
          <p:cNvSpPr txBox="1">
            <a:spLocks noChangeArrowheads="1"/>
          </p:cNvSpPr>
          <p:nvPr/>
        </p:nvSpPr>
        <p:spPr bwMode="auto">
          <a:xfrm>
            <a:off x="223838" y="6178550"/>
            <a:ext cx="7005637"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en-US" sz="900"/>
              <a:t>1% Not sure</a:t>
            </a:r>
          </a:p>
          <a:p>
            <a:pPr>
              <a:spcBef>
                <a:spcPct val="50000"/>
              </a:spcBef>
            </a:pPr>
            <a:endParaRPr lang="en-US" sz="900"/>
          </a:p>
          <a:p>
            <a:pPr>
              <a:spcBef>
                <a:spcPct val="50000"/>
              </a:spcBef>
            </a:pPr>
            <a:r>
              <a:rPr lang="en-US" sz="900"/>
              <a:t>Q: “How often do you teach your church on the subject of creation and evolution?”</a:t>
            </a:r>
          </a:p>
        </p:txBody>
      </p:sp>
    </p:spTree>
    <p:extLst>
      <p:ext uri="{BB962C8B-B14F-4D97-AF65-F5344CB8AC3E}">
        <p14:creationId xmlns:p14="http://schemas.microsoft.com/office/powerpoint/2010/main" xmlns="" val="2389235649"/>
      </p:ext>
    </p:extLst>
  </p:cSld>
  <p:clrMapOvr>
    <a:masterClrMapping/>
  </p:clrMapOvr>
  <p:transition>
    <p:pull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endParaRPr lang="en-US" smtClean="0"/>
          </a:p>
        </p:txBody>
      </p:sp>
      <p:sp>
        <p:nvSpPr>
          <p:cNvPr id="12291" name="Content Placeholder 2"/>
          <p:cNvSpPr>
            <a:spLocks noGrp="1"/>
          </p:cNvSpPr>
          <p:nvPr>
            <p:ph idx="1"/>
          </p:nvPr>
        </p:nvSpPr>
        <p:spPr/>
        <p:txBody>
          <a:bodyPr/>
          <a:lstStyle/>
          <a:p>
            <a:pPr marL="514350" indent="-514350">
              <a:buFont typeface="Garamond" pitchFamily="18" charset="0"/>
              <a:buAutoNum type="arabicPeriod"/>
            </a:pPr>
            <a:r>
              <a:rPr lang="en-US" smtClean="0"/>
              <a:t>Pastors overwhelmingly believe that Adam and Eve were literal people.</a:t>
            </a:r>
          </a:p>
          <a:p>
            <a:pPr marL="514350" indent="-514350">
              <a:buFont typeface="Garamond" pitchFamily="18" charset="0"/>
              <a:buAutoNum type="arabicPeriod"/>
            </a:pPr>
            <a:r>
              <a:rPr lang="en-US" smtClean="0"/>
              <a:t>Pastors overwhelmingly believe that God did not use evolution to create humans.</a:t>
            </a:r>
          </a:p>
        </p:txBody>
      </p:sp>
    </p:spTree>
    <p:extLst>
      <p:ext uri="{BB962C8B-B14F-4D97-AF65-F5344CB8AC3E}">
        <p14:creationId xmlns:p14="http://schemas.microsoft.com/office/powerpoint/2010/main" xmlns="" val="33680608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endParaRPr lang="en-US" smtClean="0"/>
          </a:p>
        </p:txBody>
      </p:sp>
      <p:sp>
        <p:nvSpPr>
          <p:cNvPr id="3" name="Content Placeholder 2"/>
          <p:cNvSpPr>
            <a:spLocks noGrp="1"/>
          </p:cNvSpPr>
          <p:nvPr>
            <p:ph idx="1"/>
          </p:nvPr>
        </p:nvSpPr>
        <p:spPr/>
        <p:txBody>
          <a:bodyPr/>
          <a:lstStyle/>
          <a:p>
            <a:pPr marL="514350" indent="-514350">
              <a:buFont typeface="+mj-lt"/>
              <a:buAutoNum type="arabicPeriod" startAt="3"/>
              <a:defRPr/>
            </a:pPr>
            <a:r>
              <a:rPr lang="en-US" dirty="0">
                <a:solidFill>
                  <a:srgbClr val="000000"/>
                </a:solidFill>
              </a:rPr>
              <a:t>Pastors are evenly divided over the age of the universe.</a:t>
            </a:r>
          </a:p>
          <a:p>
            <a:pPr marL="571500" indent="-514350">
              <a:buFont typeface="+mj-lt"/>
              <a:buAutoNum type="arabicPeriod" startAt="3"/>
              <a:defRPr/>
            </a:pPr>
            <a:r>
              <a:rPr lang="en-US" dirty="0" smtClean="0">
                <a:solidFill>
                  <a:srgbClr val="000000"/>
                </a:solidFill>
              </a:rPr>
              <a:t>Some Pastors teach/preach on this topic too much; others don’t teach/preach on this often enough.</a:t>
            </a:r>
            <a:endParaRPr lang="en-US" dirty="0">
              <a:solidFill>
                <a:srgbClr val="000000"/>
              </a:solidFill>
            </a:endParaRPr>
          </a:p>
          <a:p>
            <a:pPr marL="514350" indent="-514350">
              <a:buFont typeface="+mj-lt"/>
              <a:buAutoNum type="arabicPeriod" startAt="3"/>
              <a:defRPr/>
            </a:pPr>
            <a:endParaRPr lang="en-US" dirty="0"/>
          </a:p>
        </p:txBody>
      </p:sp>
    </p:spTree>
    <p:extLst>
      <p:ext uri="{BB962C8B-B14F-4D97-AF65-F5344CB8AC3E}">
        <p14:creationId xmlns:p14="http://schemas.microsoft.com/office/powerpoint/2010/main" xmlns="" val="134055229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endParaRPr lang="en-US" smtClean="0"/>
          </a:p>
        </p:txBody>
      </p:sp>
      <p:sp>
        <p:nvSpPr>
          <p:cNvPr id="3" name="Content Placeholder 2"/>
          <p:cNvSpPr>
            <a:spLocks noGrp="1"/>
          </p:cNvSpPr>
          <p:nvPr>
            <p:ph idx="1"/>
          </p:nvPr>
        </p:nvSpPr>
        <p:spPr/>
        <p:txBody>
          <a:bodyPr/>
          <a:lstStyle/>
          <a:p>
            <a:pPr marL="57150" indent="0">
              <a:buFont typeface="Wingdings" pitchFamily="2" charset="2"/>
              <a:buNone/>
              <a:defRPr/>
            </a:pPr>
            <a:r>
              <a:rPr lang="en-US" dirty="0" smtClean="0">
                <a:solidFill>
                  <a:srgbClr val="000000"/>
                </a:solidFill>
              </a:rPr>
              <a:t>Ed Stetzer concludes: “Earth’s </a:t>
            </a:r>
            <a:r>
              <a:rPr lang="en-US" dirty="0">
                <a:solidFill>
                  <a:srgbClr val="000000"/>
                </a:solidFill>
              </a:rPr>
              <a:t>age is the only issue in this survey on which pastors are almost evenly divided. But to many of the pastors, belief in an older earth is not the same as belief in evolution. Many pastors who believe God created humans in their present form also believe that the earth is older than 6,000 years</a:t>
            </a:r>
            <a:r>
              <a:rPr lang="en-US" dirty="0" smtClean="0">
                <a:solidFill>
                  <a:srgbClr val="000000"/>
                </a:solidFill>
              </a:rPr>
              <a:t>.”</a:t>
            </a:r>
            <a:endParaRPr lang="en-US" dirty="0">
              <a:solidFill>
                <a:srgbClr val="000000"/>
              </a:solidFill>
            </a:endParaRPr>
          </a:p>
          <a:p>
            <a:pPr>
              <a:defRPr/>
            </a:pPr>
            <a:endParaRPr lang="en-US" dirty="0"/>
          </a:p>
        </p:txBody>
      </p:sp>
    </p:spTree>
    <p:extLst>
      <p:ext uri="{BB962C8B-B14F-4D97-AF65-F5344CB8AC3E}">
        <p14:creationId xmlns:p14="http://schemas.microsoft.com/office/powerpoint/2010/main" xmlns="" val="348040715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endParaRPr lang="en-US" smtClean="0"/>
          </a:p>
        </p:txBody>
      </p:sp>
      <p:sp>
        <p:nvSpPr>
          <p:cNvPr id="15363" name="Content Placeholder 2"/>
          <p:cNvSpPr>
            <a:spLocks noGrp="1"/>
          </p:cNvSpPr>
          <p:nvPr>
            <p:ph idx="1"/>
          </p:nvPr>
        </p:nvSpPr>
        <p:spPr/>
        <p:txBody>
          <a:bodyPr/>
          <a:lstStyle/>
          <a:p>
            <a:pPr marL="0" indent="0">
              <a:buFont typeface="Wingdings" pitchFamily="2" charset="2"/>
              <a:buNone/>
            </a:pPr>
            <a:r>
              <a:rPr lang="en-US" smtClean="0">
                <a:solidFill>
                  <a:srgbClr val="000000"/>
                </a:solidFill>
              </a:rPr>
              <a:t>David Roach, “Poll: Pastor’s Oppose evolution, split on earth’s age” (January 9, 2012): </a:t>
            </a:r>
            <a:r>
              <a:rPr lang="en-US" smtClean="0">
                <a:hlinkClick r:id="rId2"/>
              </a:rPr>
              <a:t>http://www.lifeway.com/Article/Research-Poll-Pastors-oppose-evolution-split-on-earths-age</a:t>
            </a:r>
            <a:endParaRPr lang="en-US" smtClean="0"/>
          </a:p>
          <a:p>
            <a:pPr marL="0" indent="0">
              <a:buFont typeface="Wingdings" pitchFamily="2" charset="2"/>
              <a:buNone/>
            </a:pPr>
            <a:endParaRPr lang="en-US" smtClean="0">
              <a:solidFill>
                <a:srgbClr val="000000"/>
              </a:solidFill>
            </a:endParaRPr>
          </a:p>
          <a:p>
            <a:pPr marL="0" indent="0">
              <a:buFont typeface="Wingdings" pitchFamily="2" charset="2"/>
              <a:buNone/>
            </a:pPr>
            <a:r>
              <a:rPr lang="en-US" i="1" smtClean="0">
                <a:solidFill>
                  <a:srgbClr val="000000"/>
                </a:solidFill>
              </a:rPr>
              <a:t>Source: LifeWay Research</a:t>
            </a:r>
          </a:p>
          <a:p>
            <a:pPr marL="0" indent="0">
              <a:buFont typeface="Wingdings" pitchFamily="2" charset="2"/>
              <a:buNone/>
            </a:pPr>
            <a:endParaRPr lang="en-US" smtClean="0">
              <a:solidFill>
                <a:srgbClr val="000000"/>
              </a:solidFill>
            </a:endParaRPr>
          </a:p>
        </p:txBody>
      </p:sp>
    </p:spTree>
    <p:extLst>
      <p:ext uri="{BB962C8B-B14F-4D97-AF65-F5344CB8AC3E}">
        <p14:creationId xmlns:p14="http://schemas.microsoft.com/office/powerpoint/2010/main" xmlns="" val="336297234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“If it is not true that all human beings descend from Adam as </a:t>
            </a:r>
            <a:r>
              <a:rPr lang="en-US" dirty="0"/>
              <a:t>t</a:t>
            </a:r>
            <a:r>
              <a:rPr lang="en-US" dirty="0" smtClean="0"/>
              <a:t>he first human being, then the entire history of redemption documented in Scripture unravels. The result is no redemptive </a:t>
            </a:r>
            <a:r>
              <a:rPr lang="en-US" i="1" dirty="0" smtClean="0"/>
              <a:t>history</a:t>
            </a:r>
            <a:r>
              <a:rPr lang="en-US" dirty="0" smtClean="0"/>
              <a:t> in any credible or coherent sense and so the loss of </a:t>
            </a:r>
            <a:r>
              <a:rPr lang="en-US" i="1" dirty="0" smtClean="0"/>
              <a:t>redemptive</a:t>
            </a:r>
            <a:r>
              <a:rPr lang="en-US" dirty="0" smtClean="0"/>
              <a:t> history in any meaningful sense.” Richard </a:t>
            </a:r>
            <a:r>
              <a:rPr lang="en-US" dirty="0" err="1" smtClean="0"/>
              <a:t>Gaffin</a:t>
            </a:r>
            <a:endParaRPr lang="en-US" dirty="0"/>
          </a:p>
        </p:txBody>
      </p:sp>
    </p:spTree>
    <p:extLst>
      <p:ext uri="{BB962C8B-B14F-4D97-AF65-F5344CB8AC3E}">
        <p14:creationId xmlns:p14="http://schemas.microsoft.com/office/powerpoint/2010/main" xmlns="" val="196160091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Adam matters to our view of the Bible: can the Bible be relied upon to tell us the truth about the faith, life/practice, history and science?</a:t>
            </a:r>
          </a:p>
          <a:p>
            <a:r>
              <a:rPr lang="en-US" dirty="0" smtClean="0"/>
              <a:t>Adam matters to the way we think about the human race and culture: what does it mean to be the primogenitor of the human race in the image of God as a unique being created for the glory of God?</a:t>
            </a:r>
          </a:p>
        </p:txBody>
      </p:sp>
    </p:spTree>
    <p:extLst>
      <p:ext uri="{BB962C8B-B14F-4D97-AF65-F5344CB8AC3E}">
        <p14:creationId xmlns:p14="http://schemas.microsoft.com/office/powerpoint/2010/main" xmlns="" val="28159408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Adam matters to our view of God: what does this mean to our view of God, His reason for creating Adam in His image and the relationship for which man was created?</a:t>
            </a:r>
          </a:p>
          <a:p>
            <a:r>
              <a:rPr lang="en-US" dirty="0" smtClean="0"/>
              <a:t>Adam matters to the problem of sin and the solution found in the person and work of Christ, the second Adam:  if Adam is not a historical person, what does that say about Christ?</a:t>
            </a:r>
          </a:p>
          <a:p>
            <a:r>
              <a:rPr lang="en-US" dirty="0" smtClean="0"/>
              <a:t>The Bible’s beginning, starting with God and Adam, cannot be separated from the Bible’s end, with its teaching on the believer and Jesus Christ.</a:t>
            </a:r>
            <a:endParaRPr lang="en-US" dirty="0"/>
          </a:p>
        </p:txBody>
      </p:sp>
    </p:spTree>
    <p:extLst>
      <p:ext uri="{BB962C8B-B14F-4D97-AF65-F5344CB8AC3E}">
        <p14:creationId xmlns:p14="http://schemas.microsoft.com/office/powerpoint/2010/main" xmlns="" val="89986686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p:txBody>
          <a:bodyPr/>
          <a:lstStyle/>
          <a:p>
            <a:r>
              <a:rPr lang="en-US" smtClean="0"/>
              <a:t>II. Overview</a:t>
            </a:r>
          </a:p>
        </p:txBody>
      </p:sp>
      <p:sp>
        <p:nvSpPr>
          <p:cNvPr id="16387" name="Subtitle 2"/>
          <p:cNvSpPr>
            <a:spLocks noGrp="1"/>
          </p:cNvSpPr>
          <p:nvPr>
            <p:ph type="subTitle" idx="1"/>
          </p:nvPr>
        </p:nvSpPr>
        <p:spPr/>
        <p:txBody>
          <a:bodyPr/>
          <a:lstStyle/>
          <a:p>
            <a:r>
              <a:rPr lang="en-US" sz="4000" smtClean="0"/>
              <a:t>Why This Has Become Important To Evangelicals</a:t>
            </a:r>
          </a:p>
        </p:txBody>
      </p:sp>
    </p:spTree>
    <p:extLst>
      <p:ext uri="{BB962C8B-B14F-4D97-AF65-F5344CB8AC3E}">
        <p14:creationId xmlns:p14="http://schemas.microsoft.com/office/powerpoint/2010/main" xmlns="" val="177469455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1447800"/>
            <a:ext cx="6705600" cy="369332"/>
          </a:xfrm>
          <a:prstGeom prst="rect">
            <a:avLst/>
          </a:prstGeom>
          <a:noFill/>
        </p:spPr>
        <p:txBody>
          <a:bodyPr wrap="square" rtlCol="0">
            <a:spAutoFit/>
          </a:bodyPr>
          <a:lstStyle/>
          <a:p>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97725" y="1632466"/>
            <a:ext cx="7772400" cy="1706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Subtitle 2"/>
          <p:cNvSpPr txBox="1">
            <a:spLocks/>
          </p:cNvSpPr>
          <p:nvPr/>
        </p:nvSpPr>
        <p:spPr>
          <a:xfrm>
            <a:off x="2534599" y="3033038"/>
            <a:ext cx="4027299" cy="61198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b="1" smtClean="0">
                <a:ln>
                  <a:solidFill>
                    <a:schemeClr val="tx1"/>
                  </a:solidFill>
                </a:ln>
                <a:solidFill>
                  <a:schemeClr val="bg2">
                    <a:lumMod val="50000"/>
                  </a:schemeClr>
                </a:solidFill>
                <a:effectLst>
                  <a:outerShdw blurRad="38100" dist="38100" dir="2700000" algn="tl">
                    <a:srgbClr val="000000">
                      <a:alpha val="43137"/>
                    </a:srgbClr>
                  </a:outerShdw>
                </a:effectLst>
                <a:latin typeface="Bookman Old Style" pitchFamily="18" charset="0"/>
              </a:rPr>
              <a:t>Session One</a:t>
            </a:r>
            <a:endParaRPr lang="en-US" b="1" dirty="0">
              <a:ln>
                <a:solidFill>
                  <a:schemeClr val="tx1"/>
                </a:solidFill>
              </a:ln>
              <a:solidFill>
                <a:schemeClr val="bg2">
                  <a:lumMod val="50000"/>
                </a:schemeClr>
              </a:solidFill>
              <a:effectLst>
                <a:outerShdw blurRad="38100" dist="38100" dir="2700000" algn="tl">
                  <a:srgbClr val="000000">
                    <a:alpha val="43137"/>
                  </a:srgbClr>
                </a:outerShdw>
              </a:effectLst>
              <a:latin typeface="Bookman Old Style" pitchFamily="18" charset="0"/>
            </a:endParaRP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865624" y="4343400"/>
            <a:ext cx="1365250" cy="15065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1805472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Background</a:t>
            </a:r>
            <a:endParaRPr lang="en-US" dirty="0"/>
          </a:p>
        </p:txBody>
      </p:sp>
      <p:sp>
        <p:nvSpPr>
          <p:cNvPr id="17411" name="Text Placeholder 2"/>
          <p:cNvSpPr>
            <a:spLocks noGrp="1"/>
          </p:cNvSpPr>
          <p:nvPr>
            <p:ph type="body" idx="1"/>
          </p:nvPr>
        </p:nvSpPr>
        <p:spPr/>
        <p:txBody>
          <a:bodyPr/>
          <a:lstStyle/>
          <a:p>
            <a:endParaRPr lang="en-US" smtClean="0"/>
          </a:p>
        </p:txBody>
      </p:sp>
    </p:spTree>
    <p:extLst>
      <p:ext uri="{BB962C8B-B14F-4D97-AF65-F5344CB8AC3E}">
        <p14:creationId xmlns:p14="http://schemas.microsoft.com/office/powerpoint/2010/main" xmlns="" val="16928133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endParaRPr lang="en-US" smtClean="0"/>
          </a:p>
        </p:txBody>
      </p:sp>
      <p:sp>
        <p:nvSpPr>
          <p:cNvPr id="18435" name="Content Placeholder 2"/>
          <p:cNvSpPr>
            <a:spLocks noGrp="1"/>
          </p:cNvSpPr>
          <p:nvPr>
            <p:ph idx="1"/>
          </p:nvPr>
        </p:nvSpPr>
        <p:spPr/>
        <p:txBody>
          <a:bodyPr/>
          <a:lstStyle/>
          <a:p>
            <a:pPr marL="457200" indent="-457200">
              <a:buFont typeface="Garamond" pitchFamily="18" charset="0"/>
              <a:buAutoNum type="arabicPeriod"/>
            </a:pPr>
            <a:r>
              <a:rPr lang="en-US" sz="2400" smtClean="0"/>
              <a:t>The aggressive attack of the new atheists has put some on the defensive.</a:t>
            </a:r>
          </a:p>
          <a:p>
            <a:pPr marL="457200" indent="-457200">
              <a:buFont typeface="Garamond" pitchFamily="18" charset="0"/>
              <a:buAutoNum type="arabicPeriod"/>
            </a:pPr>
            <a:r>
              <a:rPr lang="en-US" sz="2400" smtClean="0"/>
              <a:t>Mainstream science is challenging the picture of human origins – the Human Genome Project.</a:t>
            </a:r>
          </a:p>
          <a:p>
            <a:pPr marL="457200" indent="-457200">
              <a:buFont typeface="Garamond" pitchFamily="18" charset="0"/>
              <a:buAutoNum type="arabicPeriod"/>
            </a:pPr>
            <a:r>
              <a:rPr lang="en-US" sz="2400" smtClean="0"/>
              <a:t>Older debates were about the age of the earth and different ways of interpreting Genesis in light of an “old earth.”</a:t>
            </a:r>
          </a:p>
          <a:p>
            <a:pPr marL="457200" indent="-457200">
              <a:buFont typeface="Garamond" pitchFamily="18" charset="0"/>
              <a:buAutoNum type="arabicPeriod"/>
            </a:pPr>
            <a:r>
              <a:rPr lang="en-US" sz="2400" smtClean="0"/>
              <a:t>The debate has shifted to whether or not Adam and Eve ever existed and if they were the progenitors of all humanity.</a:t>
            </a:r>
          </a:p>
          <a:p>
            <a:pPr marL="457200" indent="-457200">
              <a:buFont typeface="Garamond" pitchFamily="18" charset="0"/>
              <a:buAutoNum type="arabicPeriod"/>
            </a:pPr>
            <a:r>
              <a:rPr lang="en-US" sz="2400" smtClean="0"/>
              <a:t>Bottom line: there is a conflict!</a:t>
            </a:r>
          </a:p>
        </p:txBody>
      </p:sp>
    </p:spTree>
    <p:extLst>
      <p:ext uri="{BB962C8B-B14F-4D97-AF65-F5344CB8AC3E}">
        <p14:creationId xmlns:p14="http://schemas.microsoft.com/office/powerpoint/2010/main" xmlns="" val="7552399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Importance</a:t>
            </a:r>
            <a:endParaRPr lang="en-US" dirty="0"/>
          </a:p>
        </p:txBody>
      </p:sp>
      <p:sp>
        <p:nvSpPr>
          <p:cNvPr id="19459" name="Text Placeholder 2"/>
          <p:cNvSpPr>
            <a:spLocks noGrp="1"/>
          </p:cNvSpPr>
          <p:nvPr>
            <p:ph type="body" idx="1"/>
          </p:nvPr>
        </p:nvSpPr>
        <p:spPr/>
        <p:txBody>
          <a:bodyPr/>
          <a:lstStyle/>
          <a:p>
            <a:endParaRPr lang="en-US" smtClean="0"/>
          </a:p>
        </p:txBody>
      </p:sp>
    </p:spTree>
    <p:extLst>
      <p:ext uri="{BB962C8B-B14F-4D97-AF65-F5344CB8AC3E}">
        <p14:creationId xmlns:p14="http://schemas.microsoft.com/office/powerpoint/2010/main" xmlns="" val="379472419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endParaRPr lang="en-US" smtClean="0"/>
          </a:p>
        </p:txBody>
      </p:sp>
      <p:sp>
        <p:nvSpPr>
          <p:cNvPr id="20483" name="Content Placeholder 2"/>
          <p:cNvSpPr>
            <a:spLocks noGrp="1"/>
          </p:cNvSpPr>
          <p:nvPr>
            <p:ph idx="1"/>
          </p:nvPr>
        </p:nvSpPr>
        <p:spPr/>
        <p:txBody>
          <a:bodyPr/>
          <a:lstStyle/>
          <a:p>
            <a:pPr marL="514350" indent="-514350">
              <a:buFont typeface="Garamond" pitchFamily="18" charset="0"/>
              <a:buAutoNum type="arabicPeriod"/>
            </a:pPr>
            <a:r>
              <a:rPr lang="en-US" sz="2400" smtClean="0"/>
              <a:t>This is at the heart of the inerrancy and authority of the Word of God and the gospel.</a:t>
            </a:r>
          </a:p>
          <a:p>
            <a:pPr marL="514350" indent="-514350">
              <a:buFont typeface="Garamond" pitchFamily="18" charset="0"/>
              <a:buAutoNum type="arabicPeriod"/>
            </a:pPr>
            <a:r>
              <a:rPr lang="en-US" sz="2400" smtClean="0"/>
              <a:t>Our temptation is to become minimalists or maximalists in our response.</a:t>
            </a:r>
          </a:p>
          <a:p>
            <a:pPr marL="514350" indent="-514350">
              <a:buFont typeface="Garamond" pitchFamily="18" charset="0"/>
              <a:buAutoNum type="arabicPeriod"/>
            </a:pPr>
            <a:r>
              <a:rPr lang="en-US" sz="2400" smtClean="0"/>
              <a:t>It is important to understand how a pastor-theologian thinks and how a scientist thinks.</a:t>
            </a:r>
          </a:p>
          <a:p>
            <a:pPr marL="514350" indent="-514350">
              <a:buFont typeface="Garamond" pitchFamily="18" charset="0"/>
              <a:buAutoNum type="arabicPeriod"/>
            </a:pPr>
            <a:r>
              <a:rPr lang="en-US" sz="2400" smtClean="0"/>
              <a:t>We need to stand firmly on the Word of God and understand essentials as we engage in this discussion.</a:t>
            </a:r>
          </a:p>
          <a:p>
            <a:pPr marL="514350" indent="-514350">
              <a:buFont typeface="Garamond" pitchFamily="18" charset="0"/>
              <a:buAutoNum type="arabicPeriod"/>
            </a:pPr>
            <a:r>
              <a:rPr lang="en-US" sz="2400" smtClean="0"/>
              <a:t>We must help God’s people to understand these issues, both adults and young people, and we must model how to engage charitably with humility.</a:t>
            </a:r>
          </a:p>
          <a:p>
            <a:pPr marL="514350" indent="-514350">
              <a:buFont typeface="Garamond" pitchFamily="18" charset="0"/>
              <a:buAutoNum type="arabicPeriod"/>
            </a:pPr>
            <a:endParaRPr lang="en-US" sz="2400" smtClean="0"/>
          </a:p>
        </p:txBody>
      </p:sp>
    </p:spTree>
    <p:extLst>
      <p:ext uri="{BB962C8B-B14F-4D97-AF65-F5344CB8AC3E}">
        <p14:creationId xmlns:p14="http://schemas.microsoft.com/office/powerpoint/2010/main" xmlns="" val="138696586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ctrTitle"/>
          </p:nvPr>
        </p:nvSpPr>
        <p:spPr/>
        <p:txBody>
          <a:bodyPr/>
          <a:lstStyle/>
          <a:p>
            <a:r>
              <a:rPr lang="en-US" smtClean="0"/>
              <a:t>III. Adam’s Historicity?</a:t>
            </a:r>
          </a:p>
        </p:txBody>
      </p:sp>
      <p:sp>
        <p:nvSpPr>
          <p:cNvPr id="21507" name="Subtitle 2"/>
          <p:cNvSpPr>
            <a:spLocks noGrp="1"/>
          </p:cNvSpPr>
          <p:nvPr>
            <p:ph type="subTitle" idx="1"/>
          </p:nvPr>
        </p:nvSpPr>
        <p:spPr/>
        <p:txBody>
          <a:bodyPr/>
          <a:lstStyle/>
          <a:p>
            <a:r>
              <a:rPr lang="en-US" smtClean="0"/>
              <a:t>Francis Collins, BioLogos and Peter Enns</a:t>
            </a:r>
          </a:p>
        </p:txBody>
      </p:sp>
    </p:spTree>
    <p:extLst>
      <p:ext uri="{BB962C8B-B14F-4D97-AF65-F5344CB8AC3E}">
        <p14:creationId xmlns:p14="http://schemas.microsoft.com/office/powerpoint/2010/main" xmlns="" val="9715242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Francis </a:t>
            </a:r>
            <a:r>
              <a:rPr lang="en-US" dirty="0" err="1" smtClean="0"/>
              <a:t>collins</a:t>
            </a:r>
            <a:endParaRPr lang="en-US" dirty="0"/>
          </a:p>
        </p:txBody>
      </p:sp>
      <p:sp>
        <p:nvSpPr>
          <p:cNvPr id="22531" name="Text Placeholder 2"/>
          <p:cNvSpPr>
            <a:spLocks noGrp="1"/>
          </p:cNvSpPr>
          <p:nvPr>
            <p:ph type="body" idx="1"/>
          </p:nvPr>
        </p:nvSpPr>
        <p:spPr/>
        <p:txBody>
          <a:bodyPr/>
          <a:lstStyle/>
          <a:p>
            <a:endParaRPr lang="en-US" smtClean="0"/>
          </a:p>
        </p:txBody>
      </p:sp>
    </p:spTree>
    <p:extLst>
      <p:ext uri="{BB962C8B-B14F-4D97-AF65-F5344CB8AC3E}">
        <p14:creationId xmlns:p14="http://schemas.microsoft.com/office/powerpoint/2010/main" xmlns="" val="240775520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endParaRPr lang="en-US" smtClean="0"/>
          </a:p>
        </p:txBody>
      </p:sp>
      <p:sp>
        <p:nvSpPr>
          <p:cNvPr id="3" name="Content Placeholder 2"/>
          <p:cNvSpPr>
            <a:spLocks noGrp="1"/>
          </p:cNvSpPr>
          <p:nvPr>
            <p:ph idx="1"/>
          </p:nvPr>
        </p:nvSpPr>
        <p:spPr/>
        <p:txBody>
          <a:bodyPr/>
          <a:lstStyle/>
          <a:p>
            <a:pPr marL="0" indent="0">
              <a:buFont typeface="Wingdings" pitchFamily="2" charset="2"/>
              <a:buNone/>
              <a:defRPr/>
            </a:pPr>
            <a:r>
              <a:rPr lang="en-US" dirty="0" smtClean="0"/>
              <a:t>Francis S. Collins (“atheist-turned-Christian”)</a:t>
            </a:r>
          </a:p>
          <a:p>
            <a:pPr>
              <a:defRPr/>
            </a:pPr>
            <a:r>
              <a:rPr lang="en-US" dirty="0" smtClean="0"/>
              <a:t>The Human Genome Project: begun in 1990; in 2003 finished mapping the sequence of several billion DNA subunits and all the genes that determine heredity.</a:t>
            </a:r>
          </a:p>
        </p:txBody>
      </p:sp>
    </p:spTree>
    <p:extLst>
      <p:ext uri="{BB962C8B-B14F-4D97-AF65-F5344CB8AC3E}">
        <p14:creationId xmlns:p14="http://schemas.microsoft.com/office/powerpoint/2010/main" xmlns="" val="22143049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endParaRPr lang="en-US" smtClean="0"/>
          </a:p>
        </p:txBody>
      </p:sp>
      <p:sp>
        <p:nvSpPr>
          <p:cNvPr id="24579" name="Content Placeholder 2"/>
          <p:cNvSpPr>
            <a:spLocks noGrp="1"/>
          </p:cNvSpPr>
          <p:nvPr>
            <p:ph idx="1"/>
          </p:nvPr>
        </p:nvSpPr>
        <p:spPr/>
        <p:txBody>
          <a:bodyPr/>
          <a:lstStyle/>
          <a:p>
            <a:pPr marL="0" indent="0">
              <a:buFont typeface="Wingdings" pitchFamily="2" charset="2"/>
              <a:buNone/>
            </a:pPr>
            <a:r>
              <a:rPr lang="en-US" i="1" smtClean="0"/>
              <a:t>The Language of God: A Scientist Presents Evidence for Belief</a:t>
            </a:r>
            <a:r>
              <a:rPr lang="en-US" smtClean="0"/>
              <a:t>—(New York: Free Press, 2006). </a:t>
            </a:r>
          </a:p>
          <a:p>
            <a:pPr marL="0" indent="0">
              <a:buFont typeface="Wingdings" pitchFamily="2" charset="2"/>
              <a:buNone/>
            </a:pPr>
            <a:r>
              <a:rPr lang="en-US" smtClean="0"/>
              <a:t>Based on scientific indications, Collins claims humans emerged from primate ancestors about 100,000 years ago and originated with a population of 10,000, not two – Adam and Eve. </a:t>
            </a:r>
          </a:p>
        </p:txBody>
      </p:sp>
    </p:spTree>
    <p:extLst>
      <p:ext uri="{BB962C8B-B14F-4D97-AF65-F5344CB8AC3E}">
        <p14:creationId xmlns:p14="http://schemas.microsoft.com/office/powerpoint/2010/main" xmlns="" val="335587747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endParaRPr lang="en-US" smtClean="0"/>
          </a:p>
        </p:txBody>
      </p:sp>
      <p:sp>
        <p:nvSpPr>
          <p:cNvPr id="25603" name="Content Placeholder 2"/>
          <p:cNvSpPr>
            <a:spLocks noGrp="1"/>
          </p:cNvSpPr>
          <p:nvPr>
            <p:ph idx="1"/>
          </p:nvPr>
        </p:nvSpPr>
        <p:spPr/>
        <p:txBody>
          <a:bodyPr/>
          <a:lstStyle/>
          <a:p>
            <a:pPr marL="0" indent="0">
              <a:buFont typeface="Wingdings" pitchFamily="2" charset="2"/>
              <a:buNone/>
            </a:pPr>
            <a:r>
              <a:rPr lang="en-US" smtClean="0"/>
              <a:t>In late 2007, Collins launched the San Diego-based BioLogos Foundation to promote theistic evolution, especially among evangelicals. He sought not only to embrace what he considers to be the best evidence, but also to bolster Christian credibility among people who are knowledgeable about mainstream scientific thinking.</a:t>
            </a:r>
          </a:p>
        </p:txBody>
      </p:sp>
    </p:spTree>
    <p:extLst>
      <p:ext uri="{BB962C8B-B14F-4D97-AF65-F5344CB8AC3E}">
        <p14:creationId xmlns:p14="http://schemas.microsoft.com/office/powerpoint/2010/main" xmlns="" val="373778994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endParaRPr lang="en-US" smtClean="0"/>
          </a:p>
        </p:txBody>
      </p:sp>
      <p:sp>
        <p:nvSpPr>
          <p:cNvPr id="3" name="Content Placeholder 2"/>
          <p:cNvSpPr>
            <a:spLocks noGrp="1"/>
          </p:cNvSpPr>
          <p:nvPr>
            <p:ph idx="1"/>
          </p:nvPr>
        </p:nvSpPr>
        <p:spPr/>
        <p:txBody>
          <a:bodyPr/>
          <a:lstStyle/>
          <a:p>
            <a:pPr marL="0" indent="0">
              <a:buFont typeface="Wingdings" pitchFamily="2" charset="2"/>
              <a:buNone/>
              <a:defRPr/>
            </a:pPr>
            <a:r>
              <a:rPr lang="en-US" i="1" dirty="0" smtClean="0"/>
              <a:t>The </a:t>
            </a:r>
            <a:r>
              <a:rPr lang="en-US" i="1" dirty="0"/>
              <a:t>Language of Science and </a:t>
            </a:r>
            <a:r>
              <a:rPr lang="en-US" i="1" dirty="0" smtClean="0"/>
              <a:t>Faith: Straight Answers to Genuine Questions</a:t>
            </a:r>
            <a:r>
              <a:rPr lang="en-US" dirty="0" smtClean="0"/>
              <a:t> (Downers Grove: IVP Books, 2011). </a:t>
            </a:r>
          </a:p>
          <a:p>
            <a:pPr marL="0" indent="0">
              <a:buFont typeface="Wingdings" pitchFamily="2" charset="2"/>
              <a:buNone/>
              <a:defRPr/>
            </a:pPr>
            <a:r>
              <a:rPr lang="en-US" dirty="0" smtClean="0"/>
              <a:t>This book is co-authored with Karl </a:t>
            </a:r>
            <a:r>
              <a:rPr lang="en-US" dirty="0"/>
              <a:t>W. </a:t>
            </a:r>
            <a:r>
              <a:rPr lang="en-US" dirty="0" err="1" smtClean="0"/>
              <a:t>Giberson</a:t>
            </a:r>
            <a:r>
              <a:rPr lang="en-US" dirty="0" smtClean="0"/>
              <a:t>. One of the most significant claims is that belief in a literal Adam and Eve as the progenitors of the human race, i.e. they are the first couple, “do </a:t>
            </a:r>
            <a:r>
              <a:rPr lang="en-US" dirty="0"/>
              <a:t>not fit the evidence."</a:t>
            </a:r>
          </a:p>
          <a:p>
            <a:pPr>
              <a:defRPr/>
            </a:pPr>
            <a:endParaRPr lang="en-US" dirty="0"/>
          </a:p>
        </p:txBody>
      </p:sp>
    </p:spTree>
    <p:extLst>
      <p:ext uri="{BB962C8B-B14F-4D97-AF65-F5344CB8AC3E}">
        <p14:creationId xmlns:p14="http://schemas.microsoft.com/office/powerpoint/2010/main" xmlns="" val="167291228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normAutofit fontScale="90000"/>
          </a:bodyPr>
          <a:lstStyle/>
          <a:p>
            <a:r>
              <a:rPr lang="en-US" sz="5400" smtClean="0"/>
              <a:t>Adam and Eve: The Bible, Historicity and Humanity</a:t>
            </a:r>
          </a:p>
        </p:txBody>
      </p:sp>
      <p:sp>
        <p:nvSpPr>
          <p:cNvPr id="3075" name="Subtitle 2"/>
          <p:cNvSpPr>
            <a:spLocks noGrp="1"/>
          </p:cNvSpPr>
          <p:nvPr>
            <p:ph type="subTitle" idx="1"/>
          </p:nvPr>
        </p:nvSpPr>
        <p:spPr/>
        <p:txBody>
          <a:bodyPr>
            <a:normAutofit fontScale="92500" lnSpcReduction="20000"/>
          </a:bodyPr>
          <a:lstStyle/>
          <a:p>
            <a:r>
              <a:rPr lang="en-US" sz="2800" b="1" dirty="0" smtClean="0"/>
              <a:t>Stay Sharp</a:t>
            </a:r>
          </a:p>
          <a:p>
            <a:r>
              <a:rPr lang="en-US" sz="2800" b="1" dirty="0" smtClean="0"/>
              <a:t>Allegheny District</a:t>
            </a:r>
          </a:p>
          <a:p>
            <a:r>
              <a:rPr lang="en-US" sz="2800" b="1" dirty="0" smtClean="0"/>
              <a:t>Greg Strand </a:t>
            </a:r>
          </a:p>
          <a:p>
            <a:r>
              <a:rPr lang="en-US" sz="2800" b="1" dirty="0" smtClean="0"/>
              <a:t>February 21-22, 2013 </a:t>
            </a:r>
            <a:endParaRPr lang="en-US" sz="2800" dirty="0" smtClean="0"/>
          </a:p>
          <a:p>
            <a:endParaRPr lang="en-US" dirty="0" smtClean="0"/>
          </a:p>
        </p:txBody>
      </p:sp>
    </p:spTree>
    <p:extLst>
      <p:ext uri="{BB962C8B-B14F-4D97-AF65-F5344CB8AC3E}">
        <p14:creationId xmlns:p14="http://schemas.microsoft.com/office/powerpoint/2010/main" xmlns="" val="141171107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err="1" smtClean="0"/>
              <a:t>BioLogos</a:t>
            </a:r>
            <a:endParaRPr lang="en-US" dirty="0"/>
          </a:p>
        </p:txBody>
      </p:sp>
      <p:sp>
        <p:nvSpPr>
          <p:cNvPr id="27651" name="Text Placeholder 2"/>
          <p:cNvSpPr>
            <a:spLocks noGrp="1"/>
          </p:cNvSpPr>
          <p:nvPr>
            <p:ph type="body" idx="1"/>
          </p:nvPr>
        </p:nvSpPr>
        <p:spPr/>
        <p:txBody>
          <a:bodyPr/>
          <a:lstStyle/>
          <a:p>
            <a:endParaRPr lang="en-US" smtClean="0"/>
          </a:p>
        </p:txBody>
      </p:sp>
    </p:spTree>
    <p:extLst>
      <p:ext uri="{BB962C8B-B14F-4D97-AF65-F5344CB8AC3E}">
        <p14:creationId xmlns:p14="http://schemas.microsoft.com/office/powerpoint/2010/main" xmlns="" val="227077065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endParaRPr lang="en-US" smtClean="0"/>
          </a:p>
        </p:txBody>
      </p:sp>
      <p:sp>
        <p:nvSpPr>
          <p:cNvPr id="28675" name="Content Placeholder 2"/>
          <p:cNvSpPr>
            <a:spLocks noGrp="1"/>
          </p:cNvSpPr>
          <p:nvPr>
            <p:ph idx="1"/>
          </p:nvPr>
        </p:nvSpPr>
        <p:spPr/>
        <p:txBody>
          <a:bodyPr/>
          <a:lstStyle/>
          <a:p>
            <a:r>
              <a:rPr lang="en-US" smtClean="0"/>
              <a:t>Foundational to the BioLogos vision is the belief that the Bible is the inspired and authoritative Word of God. The Bible is a living document through which God, by his Spirit, continues to speak to the church today.</a:t>
            </a:r>
          </a:p>
          <a:p>
            <a:r>
              <a:rPr lang="en-US" smtClean="0"/>
              <a:t>“We affirm historic Christianity as articulated in the classic ecumenical creeds.”</a:t>
            </a:r>
          </a:p>
          <a:p>
            <a:endParaRPr lang="en-US" sz="2400" smtClean="0"/>
          </a:p>
        </p:txBody>
      </p:sp>
    </p:spTree>
    <p:extLst>
      <p:ext uri="{BB962C8B-B14F-4D97-AF65-F5344CB8AC3E}">
        <p14:creationId xmlns:p14="http://schemas.microsoft.com/office/powerpoint/2010/main" xmlns="" val="323900102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endParaRPr lang="en-US" smtClean="0"/>
          </a:p>
        </p:txBody>
      </p:sp>
      <p:sp>
        <p:nvSpPr>
          <p:cNvPr id="29699" name="Content Placeholder 2"/>
          <p:cNvSpPr>
            <a:spLocks noGrp="1"/>
          </p:cNvSpPr>
          <p:nvPr>
            <p:ph idx="1"/>
          </p:nvPr>
        </p:nvSpPr>
        <p:spPr/>
        <p:txBody>
          <a:bodyPr/>
          <a:lstStyle/>
          <a:p>
            <a:r>
              <a:rPr lang="en-US" smtClean="0"/>
              <a:t>“Given the diverse theological backgrounds of our staff and of the BioLogos community in general, we have chosen not to adopt a specific statement of faith. However, we know of no better summary of what we all believe than Paul’s words in I Corinthians 15:1-5.”</a:t>
            </a:r>
          </a:p>
          <a:p>
            <a:endParaRPr lang="en-US" smtClean="0"/>
          </a:p>
          <a:p>
            <a:endParaRPr lang="en-US" smtClean="0"/>
          </a:p>
        </p:txBody>
      </p:sp>
    </p:spTree>
    <p:extLst>
      <p:ext uri="{BB962C8B-B14F-4D97-AF65-F5344CB8AC3E}">
        <p14:creationId xmlns:p14="http://schemas.microsoft.com/office/powerpoint/2010/main" xmlns="" val="29266852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endParaRPr lang="en-US" smtClean="0"/>
          </a:p>
        </p:txBody>
      </p:sp>
      <p:sp>
        <p:nvSpPr>
          <p:cNvPr id="30723" name="Content Placeholder 2"/>
          <p:cNvSpPr>
            <a:spLocks noGrp="1"/>
          </p:cNvSpPr>
          <p:nvPr>
            <p:ph idx="1"/>
          </p:nvPr>
        </p:nvSpPr>
        <p:spPr/>
        <p:txBody>
          <a:bodyPr/>
          <a:lstStyle/>
          <a:p>
            <a:pPr marL="0" indent="0">
              <a:buFont typeface="Wingdings" pitchFamily="2" charset="2"/>
              <a:buNone/>
            </a:pPr>
            <a:r>
              <a:rPr lang="en-US" smtClean="0"/>
              <a:t>The organization's 1,600 members, Collins among them, affirm the Bible's "divine inspiration, trustworthiness, and authority" on "faith and conduct," though not on scientific concepts. They are seeking ways in which Scripture can be reinterpreted to accord with evolutionary theory.</a:t>
            </a:r>
          </a:p>
        </p:txBody>
      </p:sp>
    </p:spTree>
    <p:extLst>
      <p:ext uri="{BB962C8B-B14F-4D97-AF65-F5344CB8AC3E}">
        <p14:creationId xmlns:p14="http://schemas.microsoft.com/office/powerpoint/2010/main" xmlns="" val="421100668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Peter </a:t>
            </a:r>
            <a:r>
              <a:rPr lang="en-US" dirty="0" err="1" smtClean="0"/>
              <a:t>Enns</a:t>
            </a:r>
            <a:endParaRPr lang="en-US" dirty="0"/>
          </a:p>
        </p:txBody>
      </p:sp>
      <p:sp>
        <p:nvSpPr>
          <p:cNvPr id="31747" name="Text Placeholder 2"/>
          <p:cNvSpPr>
            <a:spLocks noGrp="1"/>
          </p:cNvSpPr>
          <p:nvPr>
            <p:ph type="body" idx="1"/>
          </p:nvPr>
        </p:nvSpPr>
        <p:spPr/>
        <p:txBody>
          <a:bodyPr/>
          <a:lstStyle/>
          <a:p>
            <a:endParaRPr lang="en-US" smtClean="0"/>
          </a:p>
        </p:txBody>
      </p:sp>
    </p:spTree>
    <p:extLst>
      <p:ext uri="{BB962C8B-B14F-4D97-AF65-F5344CB8AC3E}">
        <p14:creationId xmlns:p14="http://schemas.microsoft.com/office/powerpoint/2010/main" xmlns="" val="22189216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endParaRPr lang="en-US" smtClean="0"/>
          </a:p>
        </p:txBody>
      </p:sp>
      <p:sp>
        <p:nvSpPr>
          <p:cNvPr id="32771" name="Content Placeholder 2"/>
          <p:cNvSpPr>
            <a:spLocks noGrp="1"/>
          </p:cNvSpPr>
          <p:nvPr>
            <p:ph idx="1"/>
          </p:nvPr>
        </p:nvSpPr>
        <p:spPr/>
        <p:txBody>
          <a:bodyPr/>
          <a:lstStyle/>
          <a:p>
            <a:r>
              <a:rPr lang="en-US" smtClean="0"/>
              <a:t>Westminster Theological Seminary from 1994-2008.</a:t>
            </a:r>
          </a:p>
          <a:p>
            <a:r>
              <a:rPr lang="en-US" smtClean="0"/>
              <a:t>Senior Fellow of Biblical Studies for The BioLogos Foundation.</a:t>
            </a:r>
          </a:p>
          <a:p>
            <a:endParaRPr lang="en-US" smtClean="0"/>
          </a:p>
        </p:txBody>
      </p:sp>
    </p:spTree>
    <p:extLst>
      <p:ext uri="{BB962C8B-B14F-4D97-AF65-F5344CB8AC3E}">
        <p14:creationId xmlns:p14="http://schemas.microsoft.com/office/powerpoint/2010/main" xmlns="" val="240084235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endParaRPr lang="en-US" smtClean="0"/>
          </a:p>
        </p:txBody>
      </p:sp>
      <p:sp>
        <p:nvSpPr>
          <p:cNvPr id="33795" name="Content Placeholder 2"/>
          <p:cNvSpPr>
            <a:spLocks noGrp="1"/>
          </p:cNvSpPr>
          <p:nvPr>
            <p:ph idx="1"/>
          </p:nvPr>
        </p:nvSpPr>
        <p:spPr/>
        <p:txBody>
          <a:bodyPr/>
          <a:lstStyle/>
          <a:p>
            <a:pPr>
              <a:buFont typeface="Wingdings" pitchFamily="2" charset="2"/>
              <a:buNone/>
            </a:pPr>
            <a:r>
              <a:rPr lang="en-US" sz="2400" smtClean="0"/>
              <a:t>Peter Enns,</a:t>
            </a:r>
            <a:r>
              <a:rPr lang="en-US" sz="2400" i="1" smtClean="0"/>
              <a:t> Inspiration and Incarnation: Evangelicals and the Problem of the Old Testament</a:t>
            </a:r>
            <a:r>
              <a:rPr lang="en-US" sz="2400" smtClean="0"/>
              <a:t> (Grand Rapids: Baker Academic, 2005).</a:t>
            </a:r>
          </a:p>
          <a:p>
            <a:pPr>
              <a:buFont typeface="Wingdings" pitchFamily="2" charset="2"/>
              <a:buNone/>
            </a:pPr>
            <a:r>
              <a:rPr lang="en-US" sz="2400" smtClean="0"/>
              <a:t>Enns suggests that we read the Bible incarnationally. By this he means we must avoid the error of Docetism, an early church heresy that denied the humanity of Christ (Christ only seemed or appeared to be human). Biblical docetism ignores or downplays the “human” side of the Bible. For Enns, this means we must accept limitations and ignorance of the original authors of the Bible.</a:t>
            </a:r>
          </a:p>
        </p:txBody>
      </p:sp>
    </p:spTree>
    <p:extLst>
      <p:ext uri="{BB962C8B-B14F-4D97-AF65-F5344CB8AC3E}">
        <p14:creationId xmlns:p14="http://schemas.microsoft.com/office/powerpoint/2010/main" xmlns="" val="15267637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endParaRPr lang="en-US" smtClean="0"/>
          </a:p>
        </p:txBody>
      </p:sp>
      <p:sp>
        <p:nvSpPr>
          <p:cNvPr id="34819" name="Content Placeholder 2"/>
          <p:cNvSpPr>
            <a:spLocks noGrp="1"/>
          </p:cNvSpPr>
          <p:nvPr>
            <p:ph idx="1"/>
          </p:nvPr>
        </p:nvSpPr>
        <p:spPr/>
        <p:txBody>
          <a:bodyPr/>
          <a:lstStyle/>
          <a:p>
            <a:pPr>
              <a:buFont typeface="Wingdings" pitchFamily="2" charset="2"/>
              <a:buNone/>
            </a:pPr>
            <a:r>
              <a:rPr lang="en-US" smtClean="0"/>
              <a:t>Enns presents three areas of argumentation that support his thesis of supporting his incarnational model: 1) the non-uniqueness of the Old Testament in its cultural setting, 2) theological diversity in the Old Testament, and 3) the use of the Old Testament in the New Testament.</a:t>
            </a:r>
          </a:p>
        </p:txBody>
      </p:sp>
    </p:spTree>
    <p:extLst>
      <p:ext uri="{BB962C8B-B14F-4D97-AF65-F5344CB8AC3E}">
        <p14:creationId xmlns:p14="http://schemas.microsoft.com/office/powerpoint/2010/main" xmlns="" val="9538492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endParaRPr lang="en-US" smtClean="0"/>
          </a:p>
        </p:txBody>
      </p:sp>
      <p:sp>
        <p:nvSpPr>
          <p:cNvPr id="35843" name="Content Placeholder 2"/>
          <p:cNvSpPr>
            <a:spLocks noGrp="1"/>
          </p:cNvSpPr>
          <p:nvPr>
            <p:ph idx="1"/>
          </p:nvPr>
        </p:nvSpPr>
        <p:spPr/>
        <p:txBody>
          <a:bodyPr/>
          <a:lstStyle/>
          <a:p>
            <a:pPr>
              <a:buFont typeface="Wingdings" pitchFamily="2" charset="2"/>
              <a:buNone/>
            </a:pPr>
            <a:r>
              <a:rPr lang="en-US" smtClean="0"/>
              <a:t>First, he presents a number of examples of parallels and relationships between literature and stories from the ancient world and the Bible questioning the Bible’s uniqueness.</a:t>
            </a:r>
          </a:p>
          <a:p>
            <a:pPr lvl="1"/>
            <a:r>
              <a:rPr lang="en-US" sz="1800" smtClean="0"/>
              <a:t>Enuma Elish (Babylonian Genesis) and Genesis creation account.</a:t>
            </a:r>
          </a:p>
          <a:p>
            <a:pPr lvl="1"/>
            <a:r>
              <a:rPr lang="en-US" sz="1800" smtClean="0"/>
              <a:t>Gilgamesh epic, an ancient story that references a flood, and the Genesis flood account.</a:t>
            </a:r>
          </a:p>
          <a:p>
            <a:pPr lvl="1"/>
            <a:r>
              <a:rPr lang="en-US" sz="1800" smtClean="0"/>
              <a:t>Nuzi documents (northern Iraq) and Hittite Suzerainty treaties, which reflect similar legal and cultural norms as found in the Bible.</a:t>
            </a:r>
          </a:p>
          <a:p>
            <a:pPr lvl="1"/>
            <a:r>
              <a:rPr lang="en-US" sz="1800" smtClean="0"/>
              <a:t>Code of Hammurabi and the Mosaic Law.</a:t>
            </a:r>
          </a:p>
          <a:p>
            <a:endParaRPr lang="en-US" smtClean="0"/>
          </a:p>
        </p:txBody>
      </p:sp>
    </p:spTree>
    <p:extLst>
      <p:ext uri="{BB962C8B-B14F-4D97-AF65-F5344CB8AC3E}">
        <p14:creationId xmlns:p14="http://schemas.microsoft.com/office/powerpoint/2010/main" xmlns="" val="360297094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endParaRPr lang="en-US" smtClean="0"/>
          </a:p>
        </p:txBody>
      </p:sp>
      <p:sp>
        <p:nvSpPr>
          <p:cNvPr id="36867" name="Content Placeholder 2"/>
          <p:cNvSpPr>
            <a:spLocks noGrp="1"/>
          </p:cNvSpPr>
          <p:nvPr>
            <p:ph idx="1"/>
          </p:nvPr>
        </p:nvSpPr>
        <p:spPr/>
        <p:txBody>
          <a:bodyPr/>
          <a:lstStyle/>
          <a:p>
            <a:pPr>
              <a:buFont typeface="Wingdings" pitchFamily="2" charset="2"/>
              <a:buNone/>
            </a:pPr>
            <a:r>
              <a:rPr lang="en-US" smtClean="0"/>
              <a:t>Second, Enns raises the question about the internal consistency and integrity of the Bible by pointing out diversity within the Old Testament, e.g. Synoptic Gospels.</a:t>
            </a:r>
          </a:p>
          <a:p>
            <a:pPr>
              <a:buFont typeface="Wingdings" pitchFamily="2" charset="2"/>
              <a:buNone/>
            </a:pPr>
            <a:r>
              <a:rPr lang="en-US" smtClean="0"/>
              <a:t>Third, he also questions the way in which the New Testament used the Old Testament.</a:t>
            </a:r>
          </a:p>
          <a:p>
            <a:pPr>
              <a:buFont typeface="Wingdings" pitchFamily="2" charset="2"/>
              <a:buNone/>
            </a:pPr>
            <a:endParaRPr lang="en-US" smtClean="0"/>
          </a:p>
        </p:txBody>
      </p:sp>
    </p:spTree>
    <p:extLst>
      <p:ext uri="{BB962C8B-B14F-4D97-AF65-F5344CB8AC3E}">
        <p14:creationId xmlns:p14="http://schemas.microsoft.com/office/powerpoint/2010/main" xmlns="" val="166633408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endParaRPr lang="en-US" smtClean="0"/>
          </a:p>
        </p:txBody>
      </p:sp>
      <p:sp>
        <p:nvSpPr>
          <p:cNvPr id="3" name="Content Placeholder 2"/>
          <p:cNvSpPr>
            <a:spLocks noGrp="1"/>
          </p:cNvSpPr>
          <p:nvPr>
            <p:ph idx="1"/>
          </p:nvPr>
        </p:nvSpPr>
        <p:spPr/>
        <p:txBody>
          <a:bodyPr/>
          <a:lstStyle/>
          <a:p>
            <a:pPr marL="0" indent="0">
              <a:spcBef>
                <a:spcPts val="0"/>
              </a:spcBef>
              <a:spcAft>
                <a:spcPts val="0"/>
              </a:spcAft>
              <a:buFont typeface="Wingdings" pitchFamily="2" charset="2"/>
              <a:buNone/>
              <a:defRPr/>
            </a:pPr>
            <a:r>
              <a:rPr lang="en-US" dirty="0" smtClean="0">
                <a:latin typeface="Calibri"/>
                <a:ea typeface="Calibri"/>
              </a:rPr>
              <a:t>Rationale/Goals/Purposes</a:t>
            </a:r>
          </a:p>
          <a:p>
            <a:pPr>
              <a:spcBef>
                <a:spcPts val="0"/>
              </a:spcBef>
              <a:spcAft>
                <a:spcPts val="0"/>
              </a:spcAft>
              <a:buFont typeface="+mj-lt"/>
              <a:buAutoNum type="arabicPeriod"/>
              <a:defRPr/>
            </a:pPr>
            <a:r>
              <a:rPr lang="en-US" dirty="0" smtClean="0">
                <a:latin typeface="Calibri"/>
                <a:ea typeface="Calibri"/>
              </a:rPr>
              <a:t>Reaffirm biblical authority (special revelation).</a:t>
            </a:r>
          </a:p>
          <a:p>
            <a:pPr>
              <a:spcBef>
                <a:spcPts val="0"/>
              </a:spcBef>
              <a:spcAft>
                <a:spcPts val="0"/>
              </a:spcAft>
              <a:buFont typeface="+mj-lt"/>
              <a:buAutoNum type="arabicPeriod"/>
              <a:defRPr/>
            </a:pPr>
            <a:r>
              <a:rPr lang="en-US" dirty="0" smtClean="0">
                <a:latin typeface="Calibri"/>
                <a:ea typeface="Calibri"/>
              </a:rPr>
              <a:t>Understand the complexity of the issue(s).</a:t>
            </a:r>
          </a:p>
          <a:p>
            <a:pPr>
              <a:spcBef>
                <a:spcPts val="0"/>
              </a:spcBef>
              <a:spcAft>
                <a:spcPts val="0"/>
              </a:spcAft>
              <a:buFont typeface="+mj-lt"/>
              <a:buAutoNum type="arabicPeriod"/>
              <a:defRPr/>
            </a:pPr>
            <a:r>
              <a:rPr lang="en-US" dirty="0" smtClean="0">
                <a:latin typeface="Calibri"/>
                <a:ea typeface="Calibri"/>
              </a:rPr>
              <a:t>Identify essentials and non-essentials, determine what is biblically faithful, and what the confessional parameters are in the EFCA.</a:t>
            </a:r>
          </a:p>
          <a:p>
            <a:pPr>
              <a:spcBef>
                <a:spcPts val="0"/>
              </a:spcBef>
              <a:spcAft>
                <a:spcPts val="0"/>
              </a:spcAft>
              <a:buFont typeface="+mj-lt"/>
              <a:buAutoNum type="arabicPeriod"/>
              <a:defRPr/>
            </a:pPr>
            <a:r>
              <a:rPr lang="en-US" dirty="0" smtClean="0">
                <a:latin typeface="Calibri"/>
                <a:ea typeface="Calibri"/>
              </a:rPr>
              <a:t>Identify the issues, not solve or resolve them.</a:t>
            </a:r>
          </a:p>
          <a:p>
            <a:pPr>
              <a:spcBef>
                <a:spcPts val="0"/>
              </a:spcBef>
              <a:spcAft>
                <a:spcPts val="0"/>
              </a:spcAft>
              <a:buFont typeface="+mj-lt"/>
              <a:buAutoNum type="arabicPeriod"/>
              <a:defRPr/>
            </a:pPr>
            <a:r>
              <a:rPr lang="en-US" dirty="0" smtClean="0">
                <a:latin typeface="Calibri"/>
                <a:ea typeface="Calibri"/>
              </a:rPr>
              <a:t>Recognize the place and role of science (general revelation).</a:t>
            </a:r>
          </a:p>
          <a:p>
            <a:pPr>
              <a:defRPr/>
            </a:pPr>
            <a:endParaRPr lang="en-US" sz="1800" dirty="0"/>
          </a:p>
        </p:txBody>
      </p:sp>
    </p:spTree>
    <p:extLst>
      <p:ext uri="{BB962C8B-B14F-4D97-AF65-F5344CB8AC3E}">
        <p14:creationId xmlns:p14="http://schemas.microsoft.com/office/powerpoint/2010/main" xmlns="" val="82362028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endParaRPr lang="en-US" smtClean="0"/>
          </a:p>
        </p:txBody>
      </p:sp>
      <p:sp>
        <p:nvSpPr>
          <p:cNvPr id="37891" name="Content Placeholder 2"/>
          <p:cNvSpPr>
            <a:spLocks noGrp="1"/>
          </p:cNvSpPr>
          <p:nvPr>
            <p:ph idx="1"/>
          </p:nvPr>
        </p:nvSpPr>
        <p:spPr/>
        <p:txBody>
          <a:bodyPr/>
          <a:lstStyle/>
          <a:p>
            <a:pPr>
              <a:buFont typeface="Wingdings" pitchFamily="2" charset="2"/>
              <a:buNone/>
            </a:pPr>
            <a:r>
              <a:rPr lang="en-US" sz="2200" smtClean="0"/>
              <a:t>Peter Enns, “Adam is Israel”</a:t>
            </a:r>
          </a:p>
          <a:p>
            <a:pPr>
              <a:buFont typeface="Wingdings" pitchFamily="2" charset="2"/>
              <a:buNone/>
            </a:pPr>
            <a:r>
              <a:rPr lang="en-US" sz="2200" smtClean="0">
                <a:hlinkClick r:id="rId2"/>
              </a:rPr>
              <a:t>http://biologos.org/blog/adam-is-israel/</a:t>
            </a:r>
            <a:endParaRPr lang="en-US" sz="2200" smtClean="0"/>
          </a:p>
          <a:p>
            <a:pPr>
              <a:buFont typeface="Wingdings" pitchFamily="2" charset="2"/>
              <a:buNone/>
            </a:pPr>
            <a:r>
              <a:rPr lang="en-US" sz="2200" smtClean="0"/>
              <a:t>“It also helps us look at the Adam story from an angle that might be new to some readers here: Adam is the beginning of </a:t>
            </a:r>
            <a:r>
              <a:rPr lang="en-US" sz="2200" i="1" smtClean="0"/>
              <a:t>Israel</a:t>
            </a:r>
            <a:r>
              <a:rPr lang="en-US" sz="2200" smtClean="0"/>
              <a:t>, not </a:t>
            </a:r>
            <a:r>
              <a:rPr lang="en-US" sz="2200" i="1" smtClean="0"/>
              <a:t>humanity</a:t>
            </a:r>
            <a:r>
              <a:rPr lang="en-US" sz="2200" smtClean="0"/>
              <a:t>. </a:t>
            </a:r>
          </a:p>
          <a:p>
            <a:pPr>
              <a:buFont typeface="Wingdings" pitchFamily="2" charset="2"/>
              <a:buNone/>
            </a:pPr>
            <a:r>
              <a:rPr lang="en-US" sz="2200" smtClean="0"/>
              <a:t>“There are two ways of looking at this parallel. You could say that the Adam story came first and then the Israelites just followed that pattern. But there is another way. Maybe Israel’s history happened first, and the Adam story was written to reflect that history. In other words, the Adam story is really an Israel story placed in primeval time. </a:t>
            </a:r>
            <a:r>
              <a:rPr lang="en-US" sz="2200" i="1" smtClean="0"/>
              <a:t>It is not a story of human origins but of Israel’s origins.</a:t>
            </a:r>
            <a:endParaRPr lang="en-US" sz="2200" smtClean="0"/>
          </a:p>
          <a:p>
            <a:pPr>
              <a:buFont typeface="Wingdings" pitchFamily="2" charset="2"/>
              <a:buNone/>
            </a:pPr>
            <a:endParaRPr lang="en-US" sz="2200" i="1" smtClean="0"/>
          </a:p>
          <a:p>
            <a:endParaRPr lang="en-US" sz="2200" smtClean="0"/>
          </a:p>
        </p:txBody>
      </p:sp>
    </p:spTree>
    <p:extLst>
      <p:ext uri="{BB962C8B-B14F-4D97-AF65-F5344CB8AC3E}">
        <p14:creationId xmlns:p14="http://schemas.microsoft.com/office/powerpoint/2010/main" xmlns="" val="377272125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endParaRPr lang="en-US" smtClean="0"/>
          </a:p>
        </p:txBody>
      </p:sp>
      <p:sp>
        <p:nvSpPr>
          <p:cNvPr id="38915" name="Content Placeholder 2"/>
          <p:cNvSpPr>
            <a:spLocks noGrp="1"/>
          </p:cNvSpPr>
          <p:nvPr>
            <p:ph idx="1"/>
          </p:nvPr>
        </p:nvSpPr>
        <p:spPr/>
        <p:txBody>
          <a:bodyPr/>
          <a:lstStyle/>
          <a:p>
            <a:pPr>
              <a:buFont typeface="Wingdings" pitchFamily="2" charset="2"/>
              <a:buNone/>
            </a:pPr>
            <a:r>
              <a:rPr lang="en-US" smtClean="0"/>
              <a:t>“We are quite justified in concluding that the Adam story is not about </a:t>
            </a:r>
            <a:r>
              <a:rPr lang="en-US" i="1" smtClean="0"/>
              <a:t>absolute human</a:t>
            </a:r>
            <a:r>
              <a:rPr lang="en-US" smtClean="0"/>
              <a:t> origins but the beginning of one smaller subset, one </a:t>
            </a:r>
            <a:r>
              <a:rPr lang="en-US" i="1" smtClean="0"/>
              <a:t>particular people</a:t>
            </a:r>
            <a:r>
              <a:rPr lang="en-US" smtClean="0"/>
              <a:t>.</a:t>
            </a:r>
          </a:p>
          <a:p>
            <a:pPr>
              <a:buFont typeface="Wingdings" pitchFamily="2" charset="2"/>
              <a:buNone/>
            </a:pPr>
            <a:r>
              <a:rPr lang="en-US" smtClean="0"/>
              <a:t>“The parallels between Israel and Adam that we see above tell us that the particular people in mind are Israel. Adam is ‘proto-Israel.’</a:t>
            </a:r>
          </a:p>
          <a:p>
            <a:endParaRPr lang="en-US" smtClean="0"/>
          </a:p>
        </p:txBody>
      </p:sp>
    </p:spTree>
    <p:extLst>
      <p:ext uri="{BB962C8B-B14F-4D97-AF65-F5344CB8AC3E}">
        <p14:creationId xmlns:p14="http://schemas.microsoft.com/office/powerpoint/2010/main" xmlns="" val="224119978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endParaRPr lang="en-US" smtClean="0"/>
          </a:p>
        </p:txBody>
      </p:sp>
      <p:sp>
        <p:nvSpPr>
          <p:cNvPr id="39939" name="Content Placeholder 2"/>
          <p:cNvSpPr>
            <a:spLocks noGrp="1"/>
          </p:cNvSpPr>
          <p:nvPr>
            <p:ph idx="1"/>
          </p:nvPr>
        </p:nvSpPr>
        <p:spPr/>
        <p:txBody>
          <a:bodyPr/>
          <a:lstStyle/>
          <a:p>
            <a:pPr>
              <a:buFont typeface="Wingdings" pitchFamily="2" charset="2"/>
              <a:buNone/>
            </a:pPr>
            <a:r>
              <a:rPr lang="en-US" sz="2200" smtClean="0"/>
              <a:t>“But the ‘Adam is Israel’ angle is at the very least a very good one—and in my opinion a much better angle than seeing Adam as the first human and all humans are descended from him. Genesis does not support that reading.</a:t>
            </a:r>
          </a:p>
          <a:p>
            <a:pPr>
              <a:buFont typeface="Wingdings" pitchFamily="2" charset="2"/>
              <a:buNone/>
            </a:pPr>
            <a:r>
              <a:rPr lang="en-US" sz="2200" smtClean="0"/>
              <a:t>“This ‘Israel-centered’ reading of Adam is not a stretch. It is widely recognized, not only in modern scholarship, but by pre-modern interpreters. And you have to admit there is one distinct advantage of this reading that readers of BioLogos will recognize immediately: if the Adam story is not about absolute human origins, then the conflict between the Bible and evolution cannot be found there.”</a:t>
            </a:r>
          </a:p>
          <a:p>
            <a:endParaRPr lang="en-US" sz="2200" smtClean="0"/>
          </a:p>
        </p:txBody>
      </p:sp>
    </p:spTree>
    <p:extLst>
      <p:ext uri="{BB962C8B-B14F-4D97-AF65-F5344CB8AC3E}">
        <p14:creationId xmlns:p14="http://schemas.microsoft.com/office/powerpoint/2010/main" xmlns="" val="314509809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endParaRPr lang="en-US" smtClean="0"/>
          </a:p>
        </p:txBody>
      </p:sp>
      <p:sp>
        <p:nvSpPr>
          <p:cNvPr id="3" name="Content Placeholder 2"/>
          <p:cNvSpPr>
            <a:spLocks noGrp="1"/>
          </p:cNvSpPr>
          <p:nvPr>
            <p:ph idx="1"/>
          </p:nvPr>
        </p:nvSpPr>
        <p:spPr/>
        <p:txBody>
          <a:bodyPr/>
          <a:lstStyle/>
          <a:p>
            <a:pPr>
              <a:buFont typeface="Wingdings" pitchFamily="2" charset="2"/>
              <a:buNone/>
              <a:defRPr/>
            </a:pPr>
            <a:r>
              <a:rPr lang="en-US" sz="2400" dirty="0" err="1" smtClean="0"/>
              <a:t>Enns</a:t>
            </a:r>
            <a:r>
              <a:rPr lang="en-US" sz="2400" dirty="0" smtClean="0"/>
              <a:t>’ understanding of the Bible is based on three hermeneutical principles:</a:t>
            </a:r>
          </a:p>
          <a:p>
            <a:pPr marL="514350" indent="-514350">
              <a:buFont typeface="+mj-lt"/>
              <a:buAutoNum type="arabicPeriod"/>
              <a:defRPr/>
            </a:pPr>
            <a:r>
              <a:rPr lang="en-US" sz="2400" dirty="0" smtClean="0"/>
              <a:t>archaeological findings ("human cultural remains"); </a:t>
            </a:r>
          </a:p>
          <a:p>
            <a:pPr marL="514350" indent="-514350">
              <a:buFont typeface="+mj-lt"/>
              <a:buAutoNum type="arabicPeriod"/>
              <a:defRPr/>
            </a:pPr>
            <a:r>
              <a:rPr lang="en-US" sz="2400" dirty="0" smtClean="0"/>
              <a:t>scientific data; </a:t>
            </a:r>
          </a:p>
          <a:p>
            <a:pPr marL="514350" indent="-514350">
              <a:buFont typeface="+mj-lt"/>
              <a:buAutoNum type="arabicPeriod"/>
              <a:defRPr/>
            </a:pPr>
            <a:r>
              <a:rPr lang="en-US" sz="2400" dirty="0" smtClean="0"/>
              <a:t>Ancient Near East religions, and their proof that the Bible is not a unique source of religious thought.  </a:t>
            </a:r>
          </a:p>
          <a:p>
            <a:pPr>
              <a:buFont typeface="Wingdings" pitchFamily="2" charset="2"/>
              <a:buNone/>
              <a:defRPr/>
            </a:pPr>
            <a:r>
              <a:rPr lang="en-US" sz="2400" dirty="0" err="1" smtClean="0"/>
              <a:t>Enns</a:t>
            </a:r>
            <a:r>
              <a:rPr lang="en-US" sz="2400" dirty="0" smtClean="0"/>
              <a:t> concludes that “a strictly literal reading of the Adam story” no longer fits with "what we know" from the secular sciences.</a:t>
            </a:r>
          </a:p>
          <a:p>
            <a:pPr>
              <a:defRPr/>
            </a:pPr>
            <a:endParaRPr lang="en-US" sz="2400" dirty="0"/>
          </a:p>
        </p:txBody>
      </p:sp>
    </p:spTree>
    <p:extLst>
      <p:ext uri="{BB962C8B-B14F-4D97-AF65-F5344CB8AC3E}">
        <p14:creationId xmlns:p14="http://schemas.microsoft.com/office/powerpoint/2010/main" xmlns="" val="13073725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endParaRPr lang="en-US" smtClean="0"/>
          </a:p>
        </p:txBody>
      </p:sp>
      <p:sp>
        <p:nvSpPr>
          <p:cNvPr id="41987" name="Content Placeholder 2"/>
          <p:cNvSpPr>
            <a:spLocks noGrp="1"/>
          </p:cNvSpPr>
          <p:nvPr>
            <p:ph idx="1"/>
          </p:nvPr>
        </p:nvSpPr>
        <p:spPr/>
        <p:txBody>
          <a:bodyPr/>
          <a:lstStyle/>
          <a:p>
            <a:pPr marL="0" indent="0">
              <a:buFont typeface="Wingdings" pitchFamily="2" charset="2"/>
              <a:buNone/>
            </a:pPr>
            <a:r>
              <a:rPr lang="en-US" smtClean="0"/>
              <a:t>Peter Enns, </a:t>
            </a:r>
            <a:r>
              <a:rPr lang="en-US" i="1" smtClean="0"/>
              <a:t>The Evolution of Adam: What the Bible Does and Doesn’t Say About Human Origins </a:t>
            </a:r>
            <a:r>
              <a:rPr lang="en-US" smtClean="0"/>
              <a:t>(Grand Rapids: Brazos, 2012).</a:t>
            </a:r>
          </a:p>
        </p:txBody>
      </p:sp>
    </p:spTree>
    <p:extLst>
      <p:ext uri="{BB962C8B-B14F-4D97-AF65-F5344CB8AC3E}">
        <p14:creationId xmlns:p14="http://schemas.microsoft.com/office/powerpoint/2010/main" xmlns="" val="287161207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endParaRPr lang="en-US" smtClean="0"/>
          </a:p>
        </p:txBody>
      </p:sp>
      <p:sp>
        <p:nvSpPr>
          <p:cNvPr id="44035" name="Content Placeholder 2"/>
          <p:cNvSpPr>
            <a:spLocks noGrp="1"/>
          </p:cNvSpPr>
          <p:nvPr>
            <p:ph idx="1"/>
          </p:nvPr>
        </p:nvSpPr>
        <p:spPr/>
        <p:txBody>
          <a:bodyPr/>
          <a:lstStyle/>
          <a:p>
            <a:pPr marL="0" indent="0">
              <a:buFont typeface="Wingdings" pitchFamily="2" charset="2"/>
              <a:buNone/>
            </a:pPr>
            <a:r>
              <a:rPr lang="en-US" smtClean="0"/>
              <a:t>“My Christian faith is summed up in the Apostles’ and Nicene Creeds, which are expressions of broad Christian orthodoxy.” (x-xi)</a:t>
            </a:r>
          </a:p>
        </p:txBody>
      </p:sp>
    </p:spTree>
    <p:extLst>
      <p:ext uri="{BB962C8B-B14F-4D97-AF65-F5344CB8AC3E}">
        <p14:creationId xmlns:p14="http://schemas.microsoft.com/office/powerpoint/2010/main" xmlns="" val="6655713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endParaRPr lang="en-US" smtClean="0"/>
          </a:p>
        </p:txBody>
      </p:sp>
      <p:sp>
        <p:nvSpPr>
          <p:cNvPr id="45059" name="Content Placeholder 2"/>
          <p:cNvSpPr>
            <a:spLocks noGrp="1"/>
          </p:cNvSpPr>
          <p:nvPr>
            <p:ph idx="1"/>
          </p:nvPr>
        </p:nvSpPr>
        <p:spPr/>
        <p:txBody>
          <a:bodyPr/>
          <a:lstStyle/>
          <a:p>
            <a:pPr marL="0" indent="0">
              <a:buFont typeface="Wingdings" pitchFamily="2" charset="2"/>
              <a:buNone/>
            </a:pPr>
            <a:r>
              <a:rPr lang="en-US" smtClean="0"/>
              <a:t>“The most faithful Christian reading of sacred Scripture is one that recognizes Scripture as a product of the times in which it was written and/or the events took place – not merely so, but unalterably so. . . .so is the Bible of ultimately divine origin yet also thoroughly a product of its time.” (x)</a:t>
            </a:r>
          </a:p>
        </p:txBody>
      </p:sp>
    </p:spTree>
    <p:extLst>
      <p:ext uri="{BB962C8B-B14F-4D97-AF65-F5344CB8AC3E}">
        <p14:creationId xmlns:p14="http://schemas.microsoft.com/office/powerpoint/2010/main" xmlns="" val="27526759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endParaRPr lang="en-US" smtClean="0"/>
          </a:p>
        </p:txBody>
      </p:sp>
      <p:sp>
        <p:nvSpPr>
          <p:cNvPr id="46083" name="Content Placeholder 2"/>
          <p:cNvSpPr>
            <a:spLocks noGrp="1"/>
          </p:cNvSpPr>
          <p:nvPr>
            <p:ph idx="1"/>
          </p:nvPr>
        </p:nvSpPr>
        <p:spPr/>
        <p:txBody>
          <a:bodyPr/>
          <a:lstStyle/>
          <a:p>
            <a:pPr marL="0" indent="0">
              <a:buFont typeface="Wingdings" pitchFamily="2" charset="2"/>
              <a:buNone/>
            </a:pPr>
            <a:r>
              <a:rPr lang="en-US" smtClean="0"/>
              <a:t>“I am arguing that our understanding of Adam has evolved over the years that it must now be adjusted in light of the preponderance of (1) scientific evidence supporting evolution and (2) literary evidence from the world of the Bible that helps clarify the kind of literature the Bible is – that is, what it means to read it as it was meant to be read.” (xiii)</a:t>
            </a:r>
          </a:p>
        </p:txBody>
      </p:sp>
    </p:spTree>
    <p:extLst>
      <p:ext uri="{BB962C8B-B14F-4D97-AF65-F5344CB8AC3E}">
        <p14:creationId xmlns:p14="http://schemas.microsoft.com/office/powerpoint/2010/main" xmlns="" val="74321816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endParaRPr lang="en-US" smtClean="0"/>
          </a:p>
        </p:txBody>
      </p:sp>
      <p:sp>
        <p:nvSpPr>
          <p:cNvPr id="47107" name="Content Placeholder 2"/>
          <p:cNvSpPr>
            <a:spLocks noGrp="1"/>
          </p:cNvSpPr>
          <p:nvPr>
            <p:ph idx="1"/>
          </p:nvPr>
        </p:nvSpPr>
        <p:spPr/>
        <p:txBody>
          <a:bodyPr/>
          <a:lstStyle/>
          <a:p>
            <a:pPr marL="0" indent="0">
              <a:buFont typeface="Wingdings" pitchFamily="2" charset="2"/>
              <a:buNone/>
            </a:pPr>
            <a:r>
              <a:rPr lang="en-US" sz="2600" smtClean="0"/>
              <a:t>“To the contrary, it is clear that, from a scientific point of view, the Bible does not always describe physical reality accurately; it simply speaks in an ancient idiom, as one might expect ancient people to do. It is God’s Word, but it has an ancient view of the natural world, not a modern one. . . . If evolution is correct, one can no longer accept, in any true sense of the word ‘historical,’ the instantaneous and special creation of humanity described in Genesis, specifically 1:26-31 and 2:7, 22.” (xiv)</a:t>
            </a:r>
          </a:p>
        </p:txBody>
      </p:sp>
    </p:spTree>
    <p:extLst>
      <p:ext uri="{BB962C8B-B14F-4D97-AF65-F5344CB8AC3E}">
        <p14:creationId xmlns:p14="http://schemas.microsoft.com/office/powerpoint/2010/main" xmlns="" val="213016311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endParaRPr lang="en-US" smtClean="0"/>
          </a:p>
        </p:txBody>
      </p:sp>
      <p:sp>
        <p:nvSpPr>
          <p:cNvPr id="48131" name="Content Placeholder 2"/>
          <p:cNvSpPr>
            <a:spLocks noGrp="1"/>
          </p:cNvSpPr>
          <p:nvPr>
            <p:ph idx="1"/>
          </p:nvPr>
        </p:nvSpPr>
        <p:spPr/>
        <p:txBody>
          <a:bodyPr/>
          <a:lstStyle/>
          <a:p>
            <a:pPr marL="0" indent="0">
              <a:buFont typeface="Wingdings" pitchFamily="2" charset="2"/>
              <a:buNone/>
            </a:pPr>
            <a:r>
              <a:rPr lang="en-US" smtClean="0"/>
              <a:t>“A historical Adam has been the dominant Christian view for two thousand years. We must add, however, that the general consensus was formed before the advent of evolutionary theory. To appeal to this older consensus as a way of keeping the challenge of evolution at bay is not a viable option for readers today.” (xvi)</a:t>
            </a:r>
          </a:p>
        </p:txBody>
      </p:sp>
    </p:spTree>
    <p:extLst>
      <p:ext uri="{BB962C8B-B14F-4D97-AF65-F5344CB8AC3E}">
        <p14:creationId xmlns:p14="http://schemas.microsoft.com/office/powerpoint/2010/main" xmlns="" val="270784881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endParaRPr lang="en-US" smtClean="0"/>
          </a:p>
        </p:txBody>
      </p:sp>
      <p:sp>
        <p:nvSpPr>
          <p:cNvPr id="5123" name="Content Placeholder 2"/>
          <p:cNvSpPr>
            <a:spLocks noGrp="1"/>
          </p:cNvSpPr>
          <p:nvPr>
            <p:ph idx="1"/>
          </p:nvPr>
        </p:nvSpPr>
        <p:spPr/>
        <p:txBody>
          <a:bodyPr>
            <a:normAutofit fontScale="85000" lnSpcReduction="20000"/>
          </a:bodyPr>
          <a:lstStyle/>
          <a:p>
            <a:pPr>
              <a:spcBef>
                <a:spcPct val="0"/>
              </a:spcBef>
              <a:buFont typeface="Garamond" pitchFamily="18" charset="0"/>
              <a:buAutoNum type="arabicPeriod" startAt="6"/>
            </a:pPr>
            <a:r>
              <a:rPr lang="en-US" dirty="0" smtClean="0">
                <a:latin typeface="Calibri" pitchFamily="34" charset="0"/>
                <a:ea typeface="Calibri" pitchFamily="34" charset="0"/>
                <a:cs typeface="Calibri" pitchFamily="34" charset="0"/>
              </a:rPr>
              <a:t>Understand and respect the different positions on the age of the universe and Adam and Eve, within  acceptable parameters. Reaffirm the historicity of Adam and Eve.</a:t>
            </a:r>
          </a:p>
          <a:p>
            <a:pPr>
              <a:spcBef>
                <a:spcPct val="0"/>
              </a:spcBef>
              <a:buFont typeface="Garamond" pitchFamily="18" charset="0"/>
              <a:buAutoNum type="arabicPeriod" startAt="6"/>
            </a:pPr>
            <a:r>
              <a:rPr lang="en-US" dirty="0" smtClean="0">
                <a:latin typeface="Calibri" pitchFamily="34" charset="0"/>
                <a:ea typeface="Calibri" pitchFamily="34" charset="0"/>
                <a:cs typeface="Calibri" pitchFamily="34" charset="0"/>
              </a:rPr>
              <a:t>Engage in pastoral discussion and leadership as we live with the tension of acceptable parameters.</a:t>
            </a:r>
          </a:p>
          <a:p>
            <a:pPr>
              <a:spcBef>
                <a:spcPct val="0"/>
              </a:spcBef>
              <a:buFont typeface="Garamond" pitchFamily="18" charset="0"/>
              <a:buAutoNum type="arabicPeriod" startAt="6"/>
            </a:pPr>
            <a:r>
              <a:rPr lang="en-US" dirty="0" smtClean="0">
                <a:latin typeface="Calibri" pitchFamily="34" charset="0"/>
                <a:ea typeface="Calibri" pitchFamily="34" charset="0"/>
                <a:cs typeface="Calibri" pitchFamily="34" charset="0"/>
              </a:rPr>
              <a:t>Model assurance in the Scripture with humility in dialogue, so that it can be replicated in the local church.</a:t>
            </a:r>
          </a:p>
          <a:p>
            <a:pPr>
              <a:spcBef>
                <a:spcPct val="0"/>
              </a:spcBef>
              <a:buFont typeface="Garamond" pitchFamily="18" charset="0"/>
              <a:buAutoNum type="arabicPeriod" startAt="6"/>
            </a:pPr>
            <a:r>
              <a:rPr lang="en-US" dirty="0" smtClean="0">
                <a:latin typeface="Calibri" pitchFamily="34" charset="0"/>
                <a:ea typeface="Calibri" pitchFamily="34" charset="0"/>
                <a:cs typeface="Calibri" pitchFamily="34" charset="0"/>
              </a:rPr>
              <a:t>Avoidance of caricature and straw-man arguments.</a:t>
            </a:r>
          </a:p>
          <a:p>
            <a:pPr>
              <a:spcBef>
                <a:spcPct val="0"/>
              </a:spcBef>
              <a:buFont typeface="Garamond" pitchFamily="18" charset="0"/>
              <a:buAutoNum type="arabicPeriod" startAt="6"/>
            </a:pPr>
            <a:r>
              <a:rPr lang="en-US" dirty="0" smtClean="0">
                <a:latin typeface="Calibri" pitchFamily="34" charset="0"/>
                <a:ea typeface="Calibri" pitchFamily="34" charset="0"/>
                <a:cs typeface="Calibri" pitchFamily="34" charset="0"/>
              </a:rPr>
              <a:t>Avoidance of moving in a liberal direction or a fundamentalist direction.</a:t>
            </a:r>
          </a:p>
          <a:p>
            <a:endParaRPr lang="en-US" sz="1800" dirty="0" smtClean="0"/>
          </a:p>
        </p:txBody>
      </p:sp>
    </p:spTree>
    <p:extLst>
      <p:ext uri="{BB962C8B-B14F-4D97-AF65-F5344CB8AC3E}">
        <p14:creationId xmlns:p14="http://schemas.microsoft.com/office/powerpoint/2010/main" xmlns="" val="246994792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endParaRPr lang="en-US" smtClean="0"/>
          </a:p>
        </p:txBody>
      </p:sp>
      <p:sp>
        <p:nvSpPr>
          <p:cNvPr id="49155" name="Content Placeholder 2"/>
          <p:cNvSpPr>
            <a:spLocks noGrp="1"/>
          </p:cNvSpPr>
          <p:nvPr>
            <p:ph idx="1"/>
          </p:nvPr>
        </p:nvSpPr>
        <p:spPr/>
        <p:txBody>
          <a:bodyPr/>
          <a:lstStyle/>
          <a:p>
            <a:pPr marL="0" indent="0">
              <a:buFont typeface="Wingdings" pitchFamily="2" charset="2"/>
              <a:buNone/>
            </a:pPr>
            <a:r>
              <a:rPr lang="en-US" smtClean="0"/>
              <a:t>Enns concludes his book by outlining nine theses that identify the core issues (137-148):</a:t>
            </a:r>
          </a:p>
          <a:p>
            <a:pPr marL="0" indent="0">
              <a:buFont typeface="Wingdings" pitchFamily="2" charset="2"/>
              <a:buNone/>
            </a:pPr>
            <a:r>
              <a:rPr lang="en-US" i="1" smtClean="0"/>
              <a:t>Thesis 1</a:t>
            </a:r>
            <a:r>
              <a:rPr lang="en-US" smtClean="0"/>
              <a:t>: Literalism is not an option.</a:t>
            </a:r>
          </a:p>
          <a:p>
            <a:pPr marL="0" indent="0">
              <a:buFont typeface="Wingdings" pitchFamily="2" charset="2"/>
              <a:buNone/>
            </a:pPr>
            <a:r>
              <a:rPr lang="en-US" i="1" smtClean="0"/>
              <a:t>Thesis 2</a:t>
            </a:r>
            <a:r>
              <a:rPr lang="en-US" smtClean="0"/>
              <a:t>: Scientific and biblical models of human origins are, strictly speaking, incompatible because they speak a different “language.” They cannot be reconciled, and there is no “Adam” to be found in an evolutionary scheme.</a:t>
            </a:r>
          </a:p>
        </p:txBody>
      </p:sp>
    </p:spTree>
    <p:extLst>
      <p:ext uri="{BB962C8B-B14F-4D97-AF65-F5344CB8AC3E}">
        <p14:creationId xmlns:p14="http://schemas.microsoft.com/office/powerpoint/2010/main" xmlns="" val="322531281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endParaRPr lang="en-US" smtClean="0"/>
          </a:p>
        </p:txBody>
      </p:sp>
      <p:sp>
        <p:nvSpPr>
          <p:cNvPr id="50179" name="Content Placeholder 2"/>
          <p:cNvSpPr>
            <a:spLocks noGrp="1"/>
          </p:cNvSpPr>
          <p:nvPr>
            <p:ph idx="1"/>
          </p:nvPr>
        </p:nvSpPr>
        <p:spPr/>
        <p:txBody>
          <a:bodyPr>
            <a:normAutofit fontScale="92500"/>
          </a:bodyPr>
          <a:lstStyle/>
          <a:p>
            <a:pPr marL="0" indent="0">
              <a:buFont typeface="Wingdings" pitchFamily="2" charset="2"/>
              <a:buNone/>
            </a:pPr>
            <a:r>
              <a:rPr lang="en-US" i="1" smtClean="0"/>
              <a:t>Thesis 3</a:t>
            </a:r>
            <a:r>
              <a:rPr lang="en-US" smtClean="0"/>
              <a:t>: The Adam story in Genesis reflects its ancient Near Eastern setting and should be read that way.</a:t>
            </a:r>
          </a:p>
          <a:p>
            <a:pPr marL="0" indent="0">
              <a:buFont typeface="Wingdings" pitchFamily="2" charset="2"/>
              <a:buNone/>
            </a:pPr>
            <a:r>
              <a:rPr lang="en-US" i="1" smtClean="0"/>
              <a:t>Thesis 7</a:t>
            </a:r>
            <a:r>
              <a:rPr lang="en-US" smtClean="0"/>
              <a:t>: A proper view of inspiration will embrace the fact that God speaks by means of the cultural idiom of the authors – whether it be the author of Genesis in describing origins or how Paul would later come to understand Genesis. Both reflect the setting and limitations of the cultural moment.</a:t>
            </a:r>
          </a:p>
        </p:txBody>
      </p:sp>
    </p:spTree>
    <p:extLst>
      <p:ext uri="{BB962C8B-B14F-4D97-AF65-F5344CB8AC3E}">
        <p14:creationId xmlns:p14="http://schemas.microsoft.com/office/powerpoint/2010/main" xmlns="" val="188845595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endParaRPr lang="en-US" smtClean="0"/>
          </a:p>
        </p:txBody>
      </p:sp>
      <p:sp>
        <p:nvSpPr>
          <p:cNvPr id="51203" name="Content Placeholder 2"/>
          <p:cNvSpPr>
            <a:spLocks noGrp="1"/>
          </p:cNvSpPr>
          <p:nvPr>
            <p:ph idx="1"/>
          </p:nvPr>
        </p:nvSpPr>
        <p:spPr/>
        <p:txBody>
          <a:bodyPr/>
          <a:lstStyle/>
          <a:p>
            <a:pPr marL="0" indent="0">
              <a:buFont typeface="Wingdings" pitchFamily="2" charset="2"/>
              <a:buNone/>
            </a:pPr>
            <a:r>
              <a:rPr lang="en-US" i="1" dirty="0" smtClean="0"/>
              <a:t>Thesis 8</a:t>
            </a:r>
            <a:r>
              <a:rPr lang="en-US" dirty="0" smtClean="0"/>
              <a:t>: The root of the conflict for many Christians is not scientific or even theological, but group identity and fear of losing what it offers.</a:t>
            </a:r>
          </a:p>
          <a:p>
            <a:pPr marL="0" indent="0">
              <a:buFont typeface="Wingdings" pitchFamily="2" charset="2"/>
              <a:buNone/>
            </a:pPr>
            <a:r>
              <a:rPr lang="en-US" i="1" dirty="0" smtClean="0"/>
              <a:t>Thesis 9: </a:t>
            </a:r>
            <a:r>
              <a:rPr lang="en-US" dirty="0" smtClean="0"/>
              <a:t>A true rapprochement between evolution and Christianity requires a synthesis, not simply adding evolution to existing theological formulations.</a:t>
            </a:r>
          </a:p>
          <a:p>
            <a:pPr marL="0" indent="0">
              <a:buFont typeface="Wingdings" pitchFamily="2" charset="2"/>
              <a:buNone/>
            </a:pPr>
            <a:endParaRPr lang="en-US" dirty="0" smtClean="0"/>
          </a:p>
        </p:txBody>
      </p:sp>
    </p:spTree>
    <p:extLst>
      <p:ext uri="{BB962C8B-B14F-4D97-AF65-F5344CB8AC3E}">
        <p14:creationId xmlns:p14="http://schemas.microsoft.com/office/powerpoint/2010/main" xmlns="" val="197695910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endParaRPr lang="en-US" smtClean="0"/>
          </a:p>
        </p:txBody>
      </p:sp>
      <p:sp>
        <p:nvSpPr>
          <p:cNvPr id="43011" name="Content Placeholder 2"/>
          <p:cNvSpPr>
            <a:spLocks noGrp="1"/>
          </p:cNvSpPr>
          <p:nvPr>
            <p:ph idx="1"/>
          </p:nvPr>
        </p:nvSpPr>
        <p:spPr/>
        <p:txBody>
          <a:bodyPr/>
          <a:lstStyle/>
          <a:p>
            <a:pPr marL="0" indent="0">
              <a:buFont typeface="Wingdings" pitchFamily="2" charset="2"/>
              <a:buNone/>
            </a:pPr>
            <a:r>
              <a:rPr lang="en-US" dirty="0" smtClean="0"/>
              <a:t>“Evolution is a serious challenge to how Christians have traditionally understood at least three central issues of the faith: the origin of humanity, of sin, and of death.” (147)</a:t>
            </a:r>
          </a:p>
          <a:p>
            <a:pPr marL="0" indent="0">
              <a:buFont typeface="Wingdings" pitchFamily="2" charset="2"/>
              <a:buNone/>
            </a:pPr>
            <a:endParaRPr lang="en-US" dirty="0"/>
          </a:p>
          <a:p>
            <a:pPr marL="0" indent="0">
              <a:buFont typeface="Wingdings" pitchFamily="2" charset="2"/>
              <a:buNone/>
            </a:pPr>
            <a:endParaRPr lang="en-US" dirty="0" smtClean="0"/>
          </a:p>
        </p:txBody>
      </p:sp>
    </p:spTree>
    <p:extLst>
      <p:ext uri="{BB962C8B-B14F-4D97-AF65-F5344CB8AC3E}">
        <p14:creationId xmlns:p14="http://schemas.microsoft.com/office/powerpoint/2010/main" xmlns="" val="37686141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ctrTitle"/>
          </p:nvPr>
        </p:nvSpPr>
        <p:spPr/>
        <p:txBody>
          <a:bodyPr/>
          <a:lstStyle/>
          <a:p>
            <a:r>
              <a:rPr lang="en-US" smtClean="0"/>
              <a:t>IV. Key Biblical/</a:t>
            </a:r>
            <a:br>
              <a:rPr lang="en-US" smtClean="0"/>
            </a:br>
            <a:r>
              <a:rPr lang="en-US" smtClean="0"/>
              <a:t>Theological Issues</a:t>
            </a:r>
          </a:p>
        </p:txBody>
      </p:sp>
      <p:sp>
        <p:nvSpPr>
          <p:cNvPr id="52227" name="Subtitle 2"/>
          <p:cNvSpPr>
            <a:spLocks noGrp="1"/>
          </p:cNvSpPr>
          <p:nvPr>
            <p:ph type="subTitle" idx="1"/>
          </p:nvPr>
        </p:nvSpPr>
        <p:spPr/>
        <p:txBody>
          <a:bodyPr/>
          <a:lstStyle/>
          <a:p>
            <a:r>
              <a:rPr lang="en-US" sz="4000" smtClean="0"/>
              <a:t>Why This Matters</a:t>
            </a:r>
          </a:p>
        </p:txBody>
      </p:sp>
    </p:spTree>
    <p:extLst>
      <p:ext uri="{BB962C8B-B14F-4D97-AF65-F5344CB8AC3E}">
        <p14:creationId xmlns:p14="http://schemas.microsoft.com/office/powerpoint/2010/main" xmlns="" val="210514442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endParaRPr lang="en-US" smtClean="0"/>
          </a:p>
        </p:txBody>
      </p:sp>
      <p:sp>
        <p:nvSpPr>
          <p:cNvPr id="8195" name="Content Placeholder 2"/>
          <p:cNvSpPr>
            <a:spLocks noGrp="1"/>
          </p:cNvSpPr>
          <p:nvPr>
            <p:ph idx="1"/>
          </p:nvPr>
        </p:nvSpPr>
        <p:spPr/>
        <p:txBody>
          <a:bodyPr/>
          <a:lstStyle/>
          <a:p>
            <a:pPr marL="0" indent="0">
              <a:buFont typeface="Wingdings" pitchFamily="2" charset="2"/>
              <a:buNone/>
              <a:defRPr/>
            </a:pPr>
            <a:r>
              <a:rPr lang="en-US" dirty="0" smtClean="0"/>
              <a:t>A few key texts –</a:t>
            </a:r>
          </a:p>
          <a:p>
            <a:pPr>
              <a:defRPr/>
            </a:pPr>
            <a:r>
              <a:rPr lang="en-US" dirty="0" smtClean="0"/>
              <a:t>Genesis 1-2</a:t>
            </a:r>
          </a:p>
          <a:p>
            <a:pPr>
              <a:defRPr/>
            </a:pPr>
            <a:r>
              <a:rPr lang="en-US" dirty="0" smtClean="0"/>
              <a:t>Romans 5</a:t>
            </a:r>
          </a:p>
          <a:p>
            <a:pPr>
              <a:defRPr/>
            </a:pPr>
            <a:r>
              <a:rPr lang="en-US" dirty="0" smtClean="0"/>
              <a:t>1 Corinthians 15</a:t>
            </a:r>
          </a:p>
        </p:txBody>
      </p:sp>
    </p:spTree>
    <p:extLst>
      <p:ext uri="{BB962C8B-B14F-4D97-AF65-F5344CB8AC3E}">
        <p14:creationId xmlns:p14="http://schemas.microsoft.com/office/powerpoint/2010/main" xmlns="" val="69696798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endParaRPr lang="en-US" smtClean="0"/>
          </a:p>
        </p:txBody>
      </p:sp>
      <p:sp>
        <p:nvSpPr>
          <p:cNvPr id="54275" name="Content Placeholder 2"/>
          <p:cNvSpPr>
            <a:spLocks noGrp="1"/>
          </p:cNvSpPr>
          <p:nvPr>
            <p:ph idx="1"/>
          </p:nvPr>
        </p:nvSpPr>
        <p:spPr/>
        <p:txBody>
          <a:bodyPr>
            <a:normAutofit fontScale="92500" lnSpcReduction="10000"/>
          </a:bodyPr>
          <a:lstStyle/>
          <a:p>
            <a:pPr marL="0" indent="0">
              <a:buFont typeface="Wingdings" pitchFamily="2" charset="2"/>
              <a:buNone/>
            </a:pPr>
            <a:r>
              <a:rPr lang="en-US" smtClean="0"/>
              <a:t>1. Historicity of Adam and Eve as Progenitors of Humanity in God’s Image</a:t>
            </a:r>
          </a:p>
          <a:p>
            <a:pPr marL="0" indent="0">
              <a:buFont typeface="Wingdings" pitchFamily="2" charset="2"/>
              <a:buNone/>
            </a:pPr>
            <a:endParaRPr lang="en-US" smtClean="0"/>
          </a:p>
          <a:p>
            <a:pPr marL="0" indent="0">
              <a:buFont typeface="Wingdings" pitchFamily="2" charset="2"/>
              <a:buNone/>
            </a:pPr>
            <a:r>
              <a:rPr lang="en-US" smtClean="0"/>
              <a:t>Genesis 1:26-27; </a:t>
            </a:r>
          </a:p>
          <a:p>
            <a:pPr marL="0" indent="0">
              <a:buFont typeface="Wingdings" pitchFamily="2" charset="2"/>
              <a:buNone/>
            </a:pPr>
            <a:r>
              <a:rPr lang="en-US" smtClean="0"/>
              <a:t>Genesis 2:7, 15-17, 18, 20-25</a:t>
            </a:r>
          </a:p>
          <a:p>
            <a:pPr marL="0" indent="0">
              <a:buFont typeface="Wingdings" pitchFamily="2" charset="2"/>
              <a:buNone/>
            </a:pPr>
            <a:r>
              <a:rPr lang="en-US" smtClean="0"/>
              <a:t>Genesis 3:16, 20</a:t>
            </a:r>
          </a:p>
          <a:p>
            <a:pPr marL="0" indent="0">
              <a:buFont typeface="Wingdings" pitchFamily="2" charset="2"/>
              <a:buNone/>
            </a:pPr>
            <a:r>
              <a:rPr lang="en-US" smtClean="0"/>
              <a:t>Genesis 4:1-2, 25</a:t>
            </a:r>
          </a:p>
          <a:p>
            <a:pPr marL="0" indent="0">
              <a:buFont typeface="Wingdings" pitchFamily="2" charset="2"/>
              <a:buNone/>
            </a:pPr>
            <a:r>
              <a:rPr lang="en-US" smtClean="0"/>
              <a:t>Genesis 5:1</a:t>
            </a:r>
          </a:p>
          <a:p>
            <a:pPr marL="0" indent="0">
              <a:buFont typeface="Wingdings" pitchFamily="2" charset="2"/>
              <a:buNone/>
            </a:pPr>
            <a:r>
              <a:rPr lang="en-US" smtClean="0"/>
              <a:t>Acts 17:26</a:t>
            </a:r>
          </a:p>
        </p:txBody>
      </p:sp>
    </p:spTree>
    <p:extLst>
      <p:ext uri="{BB962C8B-B14F-4D97-AF65-F5344CB8AC3E}">
        <p14:creationId xmlns:p14="http://schemas.microsoft.com/office/powerpoint/2010/main" xmlns="" val="1067461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endParaRPr lang="en-US" smtClean="0"/>
          </a:p>
        </p:txBody>
      </p:sp>
      <p:sp>
        <p:nvSpPr>
          <p:cNvPr id="55299" name="Content Placeholder 2"/>
          <p:cNvSpPr>
            <a:spLocks noGrp="1"/>
          </p:cNvSpPr>
          <p:nvPr>
            <p:ph idx="1"/>
          </p:nvPr>
        </p:nvSpPr>
        <p:spPr/>
        <p:txBody>
          <a:bodyPr/>
          <a:lstStyle/>
          <a:p>
            <a:pPr marL="0" indent="0">
              <a:buFont typeface="Wingdings" pitchFamily="2" charset="2"/>
              <a:buNone/>
            </a:pPr>
            <a:r>
              <a:rPr lang="en-US" smtClean="0"/>
              <a:t>2. Adam’s Historicity Connected With Other Historical Entities – Israel and Moses</a:t>
            </a:r>
          </a:p>
          <a:p>
            <a:pPr marL="0" indent="0">
              <a:buFont typeface="Wingdings" pitchFamily="2" charset="2"/>
              <a:buNone/>
            </a:pPr>
            <a:endParaRPr lang="en-US" smtClean="0"/>
          </a:p>
          <a:p>
            <a:pPr marL="0" indent="0">
              <a:buFont typeface="Wingdings" pitchFamily="2" charset="2"/>
              <a:buNone/>
            </a:pPr>
            <a:r>
              <a:rPr lang="en-US" smtClean="0"/>
              <a:t>Hosea 6:7 Adam and Israel</a:t>
            </a:r>
          </a:p>
          <a:p>
            <a:pPr marL="0" indent="0">
              <a:buFont typeface="Wingdings" pitchFamily="2" charset="2"/>
              <a:buNone/>
            </a:pPr>
            <a:r>
              <a:rPr lang="en-US" smtClean="0"/>
              <a:t>Romans 5:14(2) Adam and Moses</a:t>
            </a:r>
          </a:p>
        </p:txBody>
      </p:sp>
    </p:spTree>
    <p:extLst>
      <p:ext uri="{BB962C8B-B14F-4D97-AF65-F5344CB8AC3E}">
        <p14:creationId xmlns:p14="http://schemas.microsoft.com/office/powerpoint/2010/main" xmlns="" val="109703278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endParaRPr lang="en-US" smtClean="0"/>
          </a:p>
        </p:txBody>
      </p:sp>
      <p:sp>
        <p:nvSpPr>
          <p:cNvPr id="56323" name="Content Placeholder 2"/>
          <p:cNvSpPr>
            <a:spLocks noGrp="1"/>
          </p:cNvSpPr>
          <p:nvPr>
            <p:ph idx="1"/>
          </p:nvPr>
        </p:nvSpPr>
        <p:spPr/>
        <p:txBody>
          <a:bodyPr/>
          <a:lstStyle/>
          <a:p>
            <a:pPr marL="0" indent="0">
              <a:buFont typeface="Wingdings" pitchFamily="2" charset="2"/>
              <a:buNone/>
            </a:pPr>
            <a:r>
              <a:rPr lang="en-US" smtClean="0"/>
              <a:t>3. Biblical Genealogies which Treat Adam and Eve as Historical Persons</a:t>
            </a:r>
          </a:p>
          <a:p>
            <a:pPr marL="0" indent="0">
              <a:buFont typeface="Wingdings" pitchFamily="2" charset="2"/>
              <a:buNone/>
            </a:pPr>
            <a:endParaRPr lang="en-US" smtClean="0"/>
          </a:p>
          <a:p>
            <a:pPr marL="0" indent="0">
              <a:buFont typeface="Wingdings" pitchFamily="2" charset="2"/>
              <a:buNone/>
            </a:pPr>
            <a:r>
              <a:rPr lang="en-US" smtClean="0"/>
              <a:t>Genesis 5:1, 3, 4, 5</a:t>
            </a:r>
          </a:p>
          <a:p>
            <a:pPr marL="0" indent="0">
              <a:buFont typeface="Wingdings" pitchFamily="2" charset="2"/>
              <a:buNone/>
            </a:pPr>
            <a:r>
              <a:rPr lang="en-US" smtClean="0"/>
              <a:t>1 Chronicles 1:1</a:t>
            </a:r>
          </a:p>
          <a:p>
            <a:pPr marL="0" indent="0">
              <a:buFont typeface="Wingdings" pitchFamily="2" charset="2"/>
              <a:buNone/>
            </a:pPr>
            <a:r>
              <a:rPr lang="en-US" smtClean="0"/>
              <a:t>Luke 3:38</a:t>
            </a:r>
          </a:p>
          <a:p>
            <a:pPr marL="0" indent="0">
              <a:buFont typeface="Wingdings" pitchFamily="2" charset="2"/>
              <a:buNone/>
            </a:pPr>
            <a:endParaRPr lang="en-US" smtClean="0"/>
          </a:p>
        </p:txBody>
      </p:sp>
    </p:spTree>
    <p:extLst>
      <p:ext uri="{BB962C8B-B14F-4D97-AF65-F5344CB8AC3E}">
        <p14:creationId xmlns:p14="http://schemas.microsoft.com/office/powerpoint/2010/main" xmlns="" val="393403219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endParaRPr lang="en-US" smtClean="0"/>
          </a:p>
        </p:txBody>
      </p:sp>
      <p:sp>
        <p:nvSpPr>
          <p:cNvPr id="57347" name="Content Placeholder 2"/>
          <p:cNvSpPr>
            <a:spLocks noGrp="1"/>
          </p:cNvSpPr>
          <p:nvPr>
            <p:ph idx="1"/>
          </p:nvPr>
        </p:nvSpPr>
        <p:spPr/>
        <p:txBody>
          <a:bodyPr/>
          <a:lstStyle/>
          <a:p>
            <a:pPr marL="0" indent="0">
              <a:buFont typeface="Wingdings" pitchFamily="2" charset="2"/>
              <a:buNone/>
            </a:pPr>
            <a:r>
              <a:rPr lang="en-US" smtClean="0"/>
              <a:t>4. Jesus’ and Paul’s Teaching on Marriage and Divorce Assume the Historical Existence of Adam and Eve</a:t>
            </a:r>
          </a:p>
          <a:p>
            <a:pPr marL="0" indent="0">
              <a:buFont typeface="Wingdings" pitchFamily="2" charset="2"/>
              <a:buNone/>
            </a:pPr>
            <a:endParaRPr lang="en-US" smtClean="0"/>
          </a:p>
          <a:p>
            <a:pPr marL="0" indent="0">
              <a:buFont typeface="Wingdings" pitchFamily="2" charset="2"/>
              <a:buNone/>
            </a:pPr>
            <a:r>
              <a:rPr lang="en-US" smtClean="0"/>
              <a:t>Matthew 19:4-6</a:t>
            </a:r>
          </a:p>
          <a:p>
            <a:pPr marL="0" indent="0">
              <a:buFont typeface="Wingdings" pitchFamily="2" charset="2"/>
              <a:buNone/>
            </a:pPr>
            <a:r>
              <a:rPr lang="en-US" smtClean="0"/>
              <a:t>Mark 10:6-8</a:t>
            </a:r>
          </a:p>
          <a:p>
            <a:pPr marL="0" indent="0">
              <a:buFont typeface="Wingdings" pitchFamily="2" charset="2"/>
              <a:buNone/>
            </a:pPr>
            <a:r>
              <a:rPr lang="en-US" smtClean="0"/>
              <a:t>Ephesians 5:21ff</a:t>
            </a:r>
          </a:p>
          <a:p>
            <a:pPr marL="0" indent="0">
              <a:buFont typeface="Wingdings" pitchFamily="2" charset="2"/>
              <a:buNone/>
            </a:pPr>
            <a:r>
              <a:rPr lang="en-US" smtClean="0"/>
              <a:t>Cf. 1 Timothy 2:13-14</a:t>
            </a:r>
          </a:p>
        </p:txBody>
      </p:sp>
    </p:spTree>
    <p:extLst>
      <p:ext uri="{BB962C8B-B14F-4D97-AF65-F5344CB8AC3E}">
        <p14:creationId xmlns:p14="http://schemas.microsoft.com/office/powerpoint/2010/main" xmlns="" val="286847110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p:txBody>
          <a:bodyPr/>
          <a:lstStyle/>
          <a:p>
            <a:r>
              <a:rPr lang="en-US" smtClean="0"/>
              <a:t>I. Introduction</a:t>
            </a:r>
          </a:p>
        </p:txBody>
      </p:sp>
      <p:sp>
        <p:nvSpPr>
          <p:cNvPr id="6147" name="Subtitle 2"/>
          <p:cNvSpPr>
            <a:spLocks noGrp="1"/>
          </p:cNvSpPr>
          <p:nvPr>
            <p:ph type="subTitle" idx="1"/>
          </p:nvPr>
        </p:nvSpPr>
        <p:spPr/>
        <p:txBody>
          <a:bodyPr/>
          <a:lstStyle/>
          <a:p>
            <a:endParaRPr lang="en-US" smtClean="0"/>
          </a:p>
        </p:txBody>
      </p:sp>
    </p:spTree>
    <p:extLst>
      <p:ext uri="{BB962C8B-B14F-4D97-AF65-F5344CB8AC3E}">
        <p14:creationId xmlns:p14="http://schemas.microsoft.com/office/powerpoint/2010/main" xmlns="" val="70268237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endParaRPr lang="en-US" smtClean="0"/>
          </a:p>
        </p:txBody>
      </p:sp>
      <p:sp>
        <p:nvSpPr>
          <p:cNvPr id="58371" name="Content Placeholder 2"/>
          <p:cNvSpPr>
            <a:spLocks noGrp="1"/>
          </p:cNvSpPr>
          <p:nvPr>
            <p:ph idx="1"/>
          </p:nvPr>
        </p:nvSpPr>
        <p:spPr/>
        <p:txBody>
          <a:bodyPr/>
          <a:lstStyle/>
          <a:p>
            <a:pPr marL="0" indent="0">
              <a:buFont typeface="Wingdings" pitchFamily="2" charset="2"/>
              <a:buNone/>
            </a:pPr>
            <a:r>
              <a:rPr lang="en-US" smtClean="0"/>
              <a:t>5. The Sin of Adam, the First Adam, and the Redemption from Sin by Jesus Christ, the Second Adam</a:t>
            </a:r>
          </a:p>
          <a:p>
            <a:pPr marL="0" indent="0">
              <a:buFont typeface="Wingdings" pitchFamily="2" charset="2"/>
              <a:buNone/>
            </a:pPr>
            <a:endParaRPr lang="en-US" smtClean="0"/>
          </a:p>
          <a:p>
            <a:pPr marL="0" indent="0">
              <a:buFont typeface="Wingdings" pitchFamily="2" charset="2"/>
              <a:buNone/>
            </a:pPr>
            <a:r>
              <a:rPr lang="en-US" smtClean="0"/>
              <a:t>Romans 5:12-21</a:t>
            </a:r>
          </a:p>
          <a:p>
            <a:pPr marL="0" indent="0">
              <a:buFont typeface="Wingdings" pitchFamily="2" charset="2"/>
              <a:buNone/>
            </a:pPr>
            <a:r>
              <a:rPr lang="en-US" smtClean="0"/>
              <a:t>1 Corinthians 15:22-23, 45-47</a:t>
            </a:r>
          </a:p>
          <a:p>
            <a:pPr marL="0" indent="0">
              <a:buFont typeface="Wingdings" pitchFamily="2" charset="2"/>
              <a:buNone/>
            </a:pPr>
            <a:r>
              <a:rPr lang="en-US" smtClean="0"/>
              <a:t>Cf. Hebrews 2:5-18</a:t>
            </a:r>
          </a:p>
        </p:txBody>
      </p:sp>
    </p:spTree>
    <p:extLst>
      <p:ext uri="{BB962C8B-B14F-4D97-AF65-F5344CB8AC3E}">
        <p14:creationId xmlns:p14="http://schemas.microsoft.com/office/powerpoint/2010/main" xmlns="" val="343452099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As the first historical an and head of humanity, Adam is not mentioned merely in passing in the New Testament. The redemptive-historical correlation between Adam and Christ determines the framework in which – particularly for Paul – the redemptive work of Christ has its place. That work of redemption can no longer be confessed according to the meaning of Scripture, it if is divorced from the framework in which it stands there. </a:t>
            </a:r>
            <a:endParaRPr lang="en-US" dirty="0"/>
          </a:p>
        </p:txBody>
      </p:sp>
    </p:spTree>
    <p:extLst>
      <p:ext uri="{BB962C8B-B14F-4D97-AF65-F5344CB8AC3E}">
        <p14:creationId xmlns:p14="http://schemas.microsoft.com/office/powerpoint/2010/main" xmlns="" val="389727301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Whoever divorces the work of redemption from the framework in which it stands in Scripture no longer allows the Word to function as the norm that determines everything. There has been no temptation down through the centuries that theology has been more exposed to than this temptation. There is no danger that theology has more to fear than this danger.</a:t>
            </a:r>
          </a:p>
          <a:p>
            <a:pPr marL="0" indent="0">
              <a:buNone/>
            </a:pPr>
            <a:r>
              <a:rPr lang="en-US" dirty="0" smtClean="0"/>
              <a:t>J. P. </a:t>
            </a:r>
            <a:r>
              <a:rPr lang="en-US" dirty="0" err="1" smtClean="0"/>
              <a:t>Versteeg</a:t>
            </a:r>
            <a:r>
              <a:rPr lang="en-US" dirty="0" smtClean="0"/>
              <a:t>, </a:t>
            </a:r>
            <a:r>
              <a:rPr lang="en-US" i="1" dirty="0" smtClean="0"/>
              <a:t>Adam in the New Testament </a:t>
            </a:r>
            <a:r>
              <a:rPr lang="en-US" dirty="0" smtClean="0"/>
              <a:t>(P &amp; R, 2012), 67.</a:t>
            </a:r>
            <a:endParaRPr lang="en-US" dirty="0"/>
          </a:p>
        </p:txBody>
      </p:sp>
    </p:spTree>
    <p:extLst>
      <p:ext uri="{BB962C8B-B14F-4D97-AF65-F5344CB8AC3E}">
        <p14:creationId xmlns:p14="http://schemas.microsoft.com/office/powerpoint/2010/main" xmlns="" val="373825110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endParaRPr lang="en-US" smtClean="0"/>
          </a:p>
        </p:txBody>
      </p:sp>
      <p:sp>
        <p:nvSpPr>
          <p:cNvPr id="20483" name="Content Placeholder 2"/>
          <p:cNvSpPr>
            <a:spLocks noGrp="1"/>
          </p:cNvSpPr>
          <p:nvPr>
            <p:ph idx="1"/>
          </p:nvPr>
        </p:nvSpPr>
        <p:spPr/>
        <p:txBody>
          <a:bodyPr/>
          <a:lstStyle/>
          <a:p>
            <a:pPr marL="0" indent="0">
              <a:buFont typeface="Wingdings" pitchFamily="2" charset="2"/>
              <a:buNone/>
              <a:defRPr/>
            </a:pPr>
            <a:r>
              <a:rPr lang="en-US" sz="2600" dirty="0" smtClean="0"/>
              <a:t>Conclusion</a:t>
            </a:r>
          </a:p>
          <a:p>
            <a:pPr marL="514350" indent="-514350">
              <a:buFont typeface="Garamond" pitchFamily="18" charset="0"/>
              <a:buAutoNum type="arabicPeriod"/>
              <a:defRPr/>
            </a:pPr>
            <a:r>
              <a:rPr lang="en-US" sz="2600" dirty="0" smtClean="0"/>
              <a:t>The creation and fall of Adam is bound up, redemptive-historically, with the wonderful redemption in Jesus Christ. If you lose the creation and fall of Adam, then the question is: what does that do to our understanding of redemption?</a:t>
            </a:r>
          </a:p>
          <a:p>
            <a:pPr marL="514350" indent="-514350">
              <a:buFont typeface="Garamond" pitchFamily="18" charset="0"/>
              <a:buAutoNum type="arabicPeriod"/>
              <a:defRPr/>
            </a:pPr>
            <a:r>
              <a:rPr lang="en-US" sz="2600" dirty="0" smtClean="0"/>
              <a:t>The other major issue is biblical authority. Those who are denying a supernatural creation of Adam and Eve and subsequent fall do so because of scientific evidence.</a:t>
            </a:r>
          </a:p>
        </p:txBody>
      </p:sp>
    </p:spTree>
    <p:extLst>
      <p:ext uri="{BB962C8B-B14F-4D97-AF65-F5344CB8AC3E}">
        <p14:creationId xmlns:p14="http://schemas.microsoft.com/office/powerpoint/2010/main" xmlns="" val="77949627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endParaRPr lang="en-US" smtClean="0"/>
          </a:p>
        </p:txBody>
      </p:sp>
      <p:sp>
        <p:nvSpPr>
          <p:cNvPr id="60419" name="Content Placeholder 2"/>
          <p:cNvSpPr>
            <a:spLocks noGrp="1"/>
          </p:cNvSpPr>
          <p:nvPr>
            <p:ph idx="1"/>
          </p:nvPr>
        </p:nvSpPr>
        <p:spPr/>
        <p:txBody>
          <a:bodyPr/>
          <a:lstStyle/>
          <a:p>
            <a:r>
              <a:rPr lang="en-US" smtClean="0"/>
              <a:t>Formal principle of the Scriptures, it is the absolute norm (</a:t>
            </a:r>
            <a:r>
              <a:rPr lang="en-US" i="1" smtClean="0"/>
              <a:t>norma absoluta</a:t>
            </a:r>
            <a:r>
              <a:rPr lang="en-US" smtClean="0"/>
              <a:t>), the norming norm (</a:t>
            </a:r>
            <a:r>
              <a:rPr lang="en-US" i="1" smtClean="0"/>
              <a:t>norma normans</a:t>
            </a:r>
            <a:r>
              <a:rPr lang="en-US" smtClean="0"/>
              <a:t>).</a:t>
            </a:r>
          </a:p>
          <a:p>
            <a:r>
              <a:rPr lang="en-US" smtClean="0"/>
              <a:t>We affirm accommodation, but not that it contained error (cf. next slide).</a:t>
            </a:r>
          </a:p>
          <a:p>
            <a:r>
              <a:rPr lang="en-US" smtClean="0"/>
              <a:t>We also recognize the important role creeds play as guardrails (</a:t>
            </a:r>
            <a:r>
              <a:rPr lang="en-US" i="1" smtClean="0"/>
              <a:t>norma normata</a:t>
            </a:r>
            <a:r>
              <a:rPr lang="en-US" smtClean="0"/>
              <a:t>).</a:t>
            </a:r>
          </a:p>
        </p:txBody>
      </p:sp>
    </p:spTree>
    <p:extLst>
      <p:ext uri="{BB962C8B-B14F-4D97-AF65-F5344CB8AC3E}">
        <p14:creationId xmlns:p14="http://schemas.microsoft.com/office/powerpoint/2010/main" xmlns="" val="9647862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Font typeface="Wingdings" pitchFamily="2" charset="2"/>
              <a:buNone/>
              <a:defRPr/>
            </a:pPr>
            <a:r>
              <a:rPr lang="en-US" dirty="0">
                <a:ea typeface="Verdana" pitchFamily="34" charset="0"/>
                <a:cs typeface="Verdana" pitchFamily="34" charset="0"/>
              </a:rPr>
              <a:t>This </a:t>
            </a:r>
            <a:r>
              <a:rPr lang="en-US" i="1" dirty="0" err="1">
                <a:ea typeface="Verdana" pitchFamily="34" charset="0"/>
                <a:cs typeface="Verdana" pitchFamily="34" charset="0"/>
              </a:rPr>
              <a:t>accommodatio</a:t>
            </a:r>
            <a:r>
              <a:rPr lang="en-US" dirty="0">
                <a:ea typeface="Verdana" pitchFamily="34" charset="0"/>
                <a:cs typeface="Verdana" pitchFamily="34" charset="0"/>
              </a:rPr>
              <a:t> occurs specifically in the use of human words and concepts for the communication of the law and the gospel, but it in no way implies the loss of truth or the lessening of scriptural authority. The </a:t>
            </a:r>
            <a:r>
              <a:rPr lang="en-US" i="1" dirty="0" err="1">
                <a:ea typeface="Verdana" pitchFamily="34" charset="0"/>
                <a:cs typeface="Verdana" pitchFamily="34" charset="0"/>
              </a:rPr>
              <a:t>accommodatio</a:t>
            </a:r>
            <a:r>
              <a:rPr lang="en-US" dirty="0">
                <a:ea typeface="Verdana" pitchFamily="34" charset="0"/>
                <a:cs typeface="Verdana" pitchFamily="34" charset="0"/>
              </a:rPr>
              <a:t> or </a:t>
            </a:r>
            <a:r>
              <a:rPr lang="en-US" i="1" dirty="0" err="1">
                <a:ea typeface="Verdana" pitchFamily="34" charset="0"/>
                <a:cs typeface="Verdana" pitchFamily="34" charset="0"/>
              </a:rPr>
              <a:t>condescensio</a:t>
            </a:r>
            <a:r>
              <a:rPr lang="en-US" dirty="0">
                <a:ea typeface="Verdana" pitchFamily="34" charset="0"/>
                <a:cs typeface="Verdana" pitchFamily="34" charset="0"/>
              </a:rPr>
              <a:t> refers to the manner or mode of revelation, the gift of the wisdom of infinite God in finite form, not to the quality of the revelation or to the matter revealed. </a:t>
            </a:r>
            <a:endParaRPr lang="en-US" dirty="0" smtClean="0"/>
          </a:p>
          <a:p>
            <a:endParaRPr lang="en-US" dirty="0"/>
          </a:p>
        </p:txBody>
      </p:sp>
    </p:spTree>
    <p:extLst>
      <p:ext uri="{BB962C8B-B14F-4D97-AF65-F5344CB8AC3E}">
        <p14:creationId xmlns:p14="http://schemas.microsoft.com/office/powerpoint/2010/main" xmlns="" val="89043763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Font typeface="Wingdings" pitchFamily="2" charset="2"/>
              <a:buNone/>
              <a:defRPr/>
            </a:pPr>
            <a:r>
              <a:rPr lang="en-US" dirty="0" smtClean="0">
                <a:ea typeface="Verdana" pitchFamily="34" charset="0"/>
                <a:cs typeface="Verdana" pitchFamily="34" charset="0"/>
              </a:rPr>
              <a:t>Note that the sense of </a:t>
            </a:r>
            <a:r>
              <a:rPr lang="en-US" i="1" dirty="0" err="1" smtClean="0">
                <a:ea typeface="Verdana" pitchFamily="34" charset="0"/>
                <a:cs typeface="Verdana" pitchFamily="34" charset="0"/>
              </a:rPr>
              <a:t>accommodatio</a:t>
            </a:r>
            <a:r>
              <a:rPr lang="en-US" dirty="0" smtClean="0">
                <a:ea typeface="Verdana" pitchFamily="34" charset="0"/>
                <a:cs typeface="Verdana" pitchFamily="34" charset="0"/>
              </a:rPr>
              <a:t> that implies not only a divine condescension, but also a use of time-bound and even erroneous statements as a medium for revelation, arose in the eighteenth century in the thought of Johann </a:t>
            </a:r>
            <a:r>
              <a:rPr lang="en-US" dirty="0" err="1" smtClean="0">
                <a:ea typeface="Verdana" pitchFamily="34" charset="0"/>
                <a:cs typeface="Verdana" pitchFamily="34" charset="0"/>
              </a:rPr>
              <a:t>Semler</a:t>
            </a:r>
            <a:r>
              <a:rPr lang="en-US" dirty="0" smtClean="0">
                <a:ea typeface="Verdana" pitchFamily="34" charset="0"/>
                <a:cs typeface="Verdana" pitchFamily="34" charset="0"/>
              </a:rPr>
              <a:t> and his contemporaries and has no relation either to the position of the Reformers or to that of the Protestant scholastics, either Lutheran or Reformed. </a:t>
            </a:r>
          </a:p>
          <a:p>
            <a:pPr marL="0" indent="0">
              <a:buFont typeface="Wingdings" pitchFamily="2" charset="2"/>
              <a:buNone/>
              <a:defRPr/>
            </a:pPr>
            <a:r>
              <a:rPr lang="en-US" dirty="0" smtClean="0">
                <a:ea typeface="Verdana" pitchFamily="34" charset="0"/>
                <a:cs typeface="Verdana" pitchFamily="34" charset="0"/>
              </a:rPr>
              <a:t>Richard A. Muller, </a:t>
            </a:r>
            <a:r>
              <a:rPr lang="en-US" i="1" dirty="0" smtClean="0">
                <a:ea typeface="Verdana" pitchFamily="34" charset="0"/>
                <a:cs typeface="Verdana" pitchFamily="34" charset="0"/>
              </a:rPr>
              <a:t>Dictionary of Latin and Greek Theological Terms</a:t>
            </a:r>
            <a:r>
              <a:rPr lang="en-US" dirty="0" smtClean="0">
                <a:ea typeface="Verdana" pitchFamily="34" charset="0"/>
                <a:cs typeface="Verdana" pitchFamily="34" charset="0"/>
              </a:rPr>
              <a:t> (Baker, 1985).</a:t>
            </a:r>
          </a:p>
          <a:p>
            <a:pPr>
              <a:defRPr/>
            </a:pPr>
            <a:endParaRPr lang="en-US" dirty="0" smtClean="0"/>
          </a:p>
          <a:p>
            <a:endParaRPr lang="en-US" dirty="0"/>
          </a:p>
        </p:txBody>
      </p:sp>
    </p:spTree>
    <p:extLst>
      <p:ext uri="{BB962C8B-B14F-4D97-AF65-F5344CB8AC3E}">
        <p14:creationId xmlns:p14="http://schemas.microsoft.com/office/powerpoint/2010/main" xmlns="" val="844758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ctrTitle"/>
          </p:nvPr>
        </p:nvSpPr>
        <p:spPr/>
        <p:txBody>
          <a:bodyPr/>
          <a:lstStyle/>
          <a:p>
            <a:r>
              <a:rPr lang="en-US" smtClean="0"/>
              <a:t>V. Church History</a:t>
            </a:r>
          </a:p>
        </p:txBody>
      </p:sp>
      <p:sp>
        <p:nvSpPr>
          <p:cNvPr id="62467" name="Subtitle 2"/>
          <p:cNvSpPr>
            <a:spLocks noGrp="1"/>
          </p:cNvSpPr>
          <p:nvPr>
            <p:ph type="subTitle" idx="1"/>
          </p:nvPr>
        </p:nvSpPr>
        <p:spPr/>
        <p:txBody>
          <a:bodyPr/>
          <a:lstStyle/>
          <a:p>
            <a:r>
              <a:rPr lang="en-US" sz="4000" smtClean="0"/>
              <a:t>The Consensus</a:t>
            </a:r>
          </a:p>
        </p:txBody>
      </p:sp>
    </p:spTree>
    <p:extLst>
      <p:ext uri="{BB962C8B-B14F-4D97-AF65-F5344CB8AC3E}">
        <p14:creationId xmlns:p14="http://schemas.microsoft.com/office/powerpoint/2010/main" xmlns="" val="409067287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endParaRPr lang="en-US" smtClean="0"/>
          </a:p>
        </p:txBody>
      </p:sp>
      <p:sp>
        <p:nvSpPr>
          <p:cNvPr id="63491" name="Content Placeholder 2"/>
          <p:cNvSpPr>
            <a:spLocks noGrp="1"/>
          </p:cNvSpPr>
          <p:nvPr>
            <p:ph idx="1"/>
          </p:nvPr>
        </p:nvSpPr>
        <p:spPr/>
        <p:txBody>
          <a:bodyPr>
            <a:normAutofit fontScale="92500"/>
          </a:bodyPr>
          <a:lstStyle/>
          <a:p>
            <a:pPr marL="514350" indent="-514350">
              <a:buFont typeface="Garamond" pitchFamily="18" charset="0"/>
              <a:buAutoNum type="arabicPeriod"/>
            </a:pPr>
            <a:r>
              <a:rPr lang="en-US" smtClean="0"/>
              <a:t>All major Christian confessions and creeds affirm  the historicity of Adam and Eve, and their fall, in our space-time history, with implications to us and our salvation.</a:t>
            </a:r>
          </a:p>
          <a:p>
            <a:pPr marL="514350" indent="-514350">
              <a:buFont typeface="Garamond" pitchFamily="18" charset="0"/>
              <a:buAutoNum type="arabicPeriod"/>
            </a:pPr>
            <a:r>
              <a:rPr lang="en-US" smtClean="0"/>
              <a:t>In the early church, there were differences hermeneutically, but they all affirmed the historicity of Adam.</a:t>
            </a:r>
          </a:p>
          <a:p>
            <a:pPr marL="514350" indent="-514350">
              <a:buFont typeface="Garamond" pitchFamily="18" charset="0"/>
              <a:buAutoNum type="arabicPeriod"/>
            </a:pPr>
            <a:r>
              <a:rPr lang="en-US" smtClean="0"/>
              <a:t>Prior to Darwin, all orthodox Christians believed in a historical Adam and Eve (and a fall).</a:t>
            </a:r>
          </a:p>
        </p:txBody>
      </p:sp>
    </p:spTree>
    <p:extLst>
      <p:ext uri="{BB962C8B-B14F-4D97-AF65-F5344CB8AC3E}">
        <p14:creationId xmlns:p14="http://schemas.microsoft.com/office/powerpoint/2010/main" xmlns="" val="283151841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endParaRPr lang="en-US" smtClean="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startAt="4"/>
              <a:defRPr/>
            </a:pPr>
            <a:r>
              <a:rPr lang="en-US" dirty="0">
                <a:solidFill>
                  <a:srgbClr val="000000"/>
                </a:solidFill>
              </a:rPr>
              <a:t>There are Evangelicals who have affirmed the notion of pre-</a:t>
            </a:r>
            <a:r>
              <a:rPr lang="en-US" dirty="0" err="1">
                <a:solidFill>
                  <a:srgbClr val="000000"/>
                </a:solidFill>
              </a:rPr>
              <a:t>Adamites</a:t>
            </a:r>
            <a:r>
              <a:rPr lang="en-US" dirty="0">
                <a:solidFill>
                  <a:srgbClr val="000000"/>
                </a:solidFill>
              </a:rPr>
              <a:t>, e.g. R. A. Torrey, James Orr, B. B. Warfield. There have been and are different views on this. But, even these past Evangelicals who were theistic evolutionists affirmed the historicity of Adam and Eve and their fall. Those beliefs were non-negotiable. In contrast, most modern theistic evolutionists almost universally deny those older doctrines.</a:t>
            </a:r>
          </a:p>
          <a:p>
            <a:pPr marL="514350" indent="-514350">
              <a:buFont typeface="Garamond" pitchFamily="18" charset="0"/>
              <a:buAutoNum type="arabicPeriod" startAt="4"/>
              <a:defRPr/>
            </a:pPr>
            <a:endParaRPr lang="en-US" dirty="0" smtClean="0"/>
          </a:p>
          <a:p>
            <a:pPr>
              <a:defRPr/>
            </a:pPr>
            <a:endParaRPr lang="en-US" dirty="0"/>
          </a:p>
        </p:txBody>
      </p:sp>
    </p:spTree>
    <p:extLst>
      <p:ext uri="{BB962C8B-B14F-4D97-AF65-F5344CB8AC3E}">
        <p14:creationId xmlns:p14="http://schemas.microsoft.com/office/powerpoint/2010/main" xmlns="" val="187220915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spcBef>
                <a:spcPct val="20000"/>
              </a:spcBef>
              <a:defRPr/>
            </a:pPr>
            <a:r>
              <a:rPr lang="en-US" sz="3000" b="0" cap="none" dirty="0">
                <a:solidFill>
                  <a:srgbClr val="000000"/>
                </a:solidFill>
                <a:latin typeface="Arial"/>
                <a:ea typeface="+mn-ea"/>
                <a:cs typeface="+mn-cs"/>
              </a:rPr>
              <a:t>Survey of 1,000 Protestant Pastors</a:t>
            </a:r>
            <a:br>
              <a:rPr lang="en-US" sz="3000" b="0" cap="none" dirty="0">
                <a:solidFill>
                  <a:srgbClr val="000000"/>
                </a:solidFill>
                <a:latin typeface="Arial"/>
                <a:ea typeface="+mn-ea"/>
                <a:cs typeface="+mn-cs"/>
              </a:rPr>
            </a:br>
            <a:r>
              <a:rPr lang="en-US" sz="3000" b="0" cap="none" dirty="0" err="1" smtClean="0">
                <a:solidFill>
                  <a:srgbClr val="000000"/>
                </a:solidFill>
                <a:latin typeface="Arial"/>
                <a:ea typeface="+mn-ea"/>
                <a:cs typeface="+mn-cs"/>
              </a:rPr>
              <a:t>LifeWay</a:t>
            </a:r>
            <a:r>
              <a:rPr lang="en-US" sz="3000" b="0" cap="none" dirty="0" smtClean="0">
                <a:solidFill>
                  <a:srgbClr val="000000"/>
                </a:solidFill>
                <a:latin typeface="Arial"/>
                <a:ea typeface="+mn-ea"/>
                <a:cs typeface="+mn-cs"/>
              </a:rPr>
              <a:t> Research (Ed Stetzer)</a:t>
            </a:r>
            <a:endParaRPr lang="en-US" dirty="0"/>
          </a:p>
        </p:txBody>
      </p:sp>
      <p:sp>
        <p:nvSpPr>
          <p:cNvPr id="3" name="Text Placeholder 2"/>
          <p:cNvSpPr>
            <a:spLocks noGrp="1"/>
          </p:cNvSpPr>
          <p:nvPr>
            <p:ph type="body" idx="1"/>
          </p:nvPr>
        </p:nvSpPr>
        <p:spPr/>
        <p:txBody>
          <a:bodyPr/>
          <a:lstStyle/>
          <a:p>
            <a:pPr algn="ctr">
              <a:defRPr/>
            </a:pPr>
            <a:r>
              <a:rPr lang="en-US" sz="4400" b="1" dirty="0" smtClean="0">
                <a:solidFill>
                  <a:srgbClr val="852338"/>
                </a:solidFill>
                <a:latin typeface="Times New Roman"/>
                <a:ea typeface="+mj-ea"/>
                <a:cs typeface="+mj-cs"/>
              </a:rPr>
              <a:t>Protestant Pastors’ Views on Creation</a:t>
            </a:r>
            <a:endParaRPr lang="en-US" dirty="0"/>
          </a:p>
        </p:txBody>
      </p:sp>
    </p:spTree>
    <p:extLst>
      <p:ext uri="{BB962C8B-B14F-4D97-AF65-F5344CB8AC3E}">
        <p14:creationId xmlns:p14="http://schemas.microsoft.com/office/powerpoint/2010/main" xmlns="" val="25531809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ctrTitle"/>
          </p:nvPr>
        </p:nvSpPr>
        <p:spPr/>
        <p:txBody>
          <a:bodyPr/>
          <a:lstStyle/>
          <a:p>
            <a:r>
              <a:rPr lang="en-US" sz="5400" smtClean="0"/>
              <a:t>VI. EFCA Essentials</a:t>
            </a:r>
          </a:p>
        </p:txBody>
      </p:sp>
      <p:sp>
        <p:nvSpPr>
          <p:cNvPr id="65539" name="Subtitle 2"/>
          <p:cNvSpPr>
            <a:spLocks noGrp="1"/>
          </p:cNvSpPr>
          <p:nvPr>
            <p:ph type="subTitle" idx="1"/>
          </p:nvPr>
        </p:nvSpPr>
        <p:spPr/>
        <p:txBody>
          <a:bodyPr/>
          <a:lstStyle/>
          <a:p>
            <a:endParaRPr lang="en-US" sz="4000" smtClean="0"/>
          </a:p>
        </p:txBody>
      </p:sp>
    </p:spTree>
    <p:extLst>
      <p:ext uri="{BB962C8B-B14F-4D97-AF65-F5344CB8AC3E}">
        <p14:creationId xmlns:p14="http://schemas.microsoft.com/office/powerpoint/2010/main" xmlns="" val="260248256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endParaRPr lang="en-US" smtClean="0"/>
          </a:p>
        </p:txBody>
      </p:sp>
      <p:sp>
        <p:nvSpPr>
          <p:cNvPr id="3" name="Content Placeholder 2"/>
          <p:cNvSpPr>
            <a:spLocks noGrp="1"/>
          </p:cNvSpPr>
          <p:nvPr>
            <p:ph idx="1"/>
          </p:nvPr>
        </p:nvSpPr>
        <p:spPr/>
        <p:txBody>
          <a:bodyPr/>
          <a:lstStyle/>
          <a:p>
            <a:pPr marL="0" indent="0">
              <a:buFont typeface="Wingdings" pitchFamily="2" charset="2"/>
              <a:buNone/>
              <a:defRPr/>
            </a:pPr>
            <a:r>
              <a:rPr lang="en-US" sz="2000" dirty="0" smtClean="0"/>
              <a:t>The </a:t>
            </a:r>
            <a:r>
              <a:rPr lang="en-US" sz="2000" dirty="0"/>
              <a:t>EFCA states clearly and explicitly in our Statement of Faith, Article 1 that God is “Creator of all things.” We have spelled out some parameters in the EFCA on the matter of creation in </a:t>
            </a:r>
            <a:r>
              <a:rPr lang="en-US" sz="2000" i="1" dirty="0"/>
              <a:t>Evangelical Convictions: A Theological Exposition of the Statement of Faith of the Evangelical Free Church of America,</a:t>
            </a:r>
            <a:r>
              <a:rPr lang="en-US" sz="2000" dirty="0"/>
              <a:t> 34.</a:t>
            </a:r>
          </a:p>
          <a:p>
            <a:pPr marL="0" indent="0">
              <a:buFont typeface="Wingdings" pitchFamily="2" charset="2"/>
              <a:buNone/>
              <a:defRPr/>
            </a:pPr>
            <a:endParaRPr lang="en-US" sz="2000" dirty="0"/>
          </a:p>
          <a:p>
            <a:pPr marL="0" indent="0">
              <a:buFont typeface="Wingdings" pitchFamily="2" charset="2"/>
              <a:buNone/>
              <a:defRPr/>
            </a:pPr>
            <a:r>
              <a:rPr lang="en-US" sz="2000" dirty="0"/>
              <a:t>To be sure, Genesis 1 expresses truth about God as Creator and his creation, but because of the uncertainty regarding the meaning and literary form of this text and the lack of Evangelical consensus on this issue, our Statement does not require a particular position on the mechanics of creation. However, to be within the doctrinal parameters of the EFCA, any understanding of the process of creation must affirm:</a:t>
            </a:r>
          </a:p>
          <a:p>
            <a:pPr marL="0" indent="0">
              <a:buFont typeface="Wingdings" pitchFamily="2" charset="2"/>
              <a:buNone/>
              <a:defRPr/>
            </a:pPr>
            <a:r>
              <a:rPr lang="en-US" sz="1200" dirty="0"/>
              <a:t> </a:t>
            </a:r>
          </a:p>
          <a:p>
            <a:pPr>
              <a:defRPr/>
            </a:pPr>
            <a:endParaRPr lang="en-US" sz="1200" dirty="0"/>
          </a:p>
        </p:txBody>
      </p:sp>
    </p:spTree>
    <p:extLst>
      <p:ext uri="{BB962C8B-B14F-4D97-AF65-F5344CB8AC3E}">
        <p14:creationId xmlns:p14="http://schemas.microsoft.com/office/powerpoint/2010/main" xmlns="" val="202269108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endParaRPr lang="en-US" smtClean="0"/>
          </a:p>
        </p:txBody>
      </p:sp>
      <p:sp>
        <p:nvSpPr>
          <p:cNvPr id="67587" name="Content Placeholder 2"/>
          <p:cNvSpPr>
            <a:spLocks noGrp="1"/>
          </p:cNvSpPr>
          <p:nvPr>
            <p:ph idx="1"/>
          </p:nvPr>
        </p:nvSpPr>
        <p:spPr/>
        <p:txBody>
          <a:bodyPr/>
          <a:lstStyle/>
          <a:p>
            <a:pPr>
              <a:buFont typeface="Garamond" pitchFamily="18" charset="0"/>
              <a:buAutoNum type="arabicPeriod"/>
            </a:pPr>
            <a:r>
              <a:rPr lang="en-US" sz="2400" smtClean="0">
                <a:solidFill>
                  <a:srgbClr val="000000"/>
                </a:solidFill>
              </a:rPr>
              <a:t>That God is the Creator of all things out of nothing (</a:t>
            </a:r>
            <a:r>
              <a:rPr lang="en-US" sz="2400" i="1" smtClean="0">
                <a:solidFill>
                  <a:srgbClr val="000000"/>
                </a:solidFill>
              </a:rPr>
              <a:t>ex nihilo</a:t>
            </a:r>
            <a:r>
              <a:rPr lang="en-US" sz="2400" smtClean="0">
                <a:solidFill>
                  <a:srgbClr val="000000"/>
                </a:solidFill>
              </a:rPr>
              <a:t>) </a:t>
            </a:r>
          </a:p>
          <a:p>
            <a:pPr>
              <a:buFont typeface="Garamond" pitchFamily="18" charset="0"/>
              <a:buAutoNum type="arabicPeriod"/>
            </a:pPr>
            <a:r>
              <a:rPr lang="en-US" sz="2400" smtClean="0">
                <a:solidFill>
                  <a:srgbClr val="000000"/>
                </a:solidFill>
              </a:rPr>
              <a:t>That he pronounced his creation “very good,” </a:t>
            </a:r>
          </a:p>
          <a:p>
            <a:pPr>
              <a:buFont typeface="Garamond" pitchFamily="18" charset="0"/>
              <a:buAutoNum type="arabicPeriod"/>
            </a:pPr>
            <a:r>
              <a:rPr lang="en-US" sz="2400" smtClean="0">
                <a:solidFill>
                  <a:srgbClr val="000000"/>
                </a:solidFill>
              </a:rPr>
              <a:t>that God created with order and purpose, </a:t>
            </a:r>
          </a:p>
          <a:p>
            <a:pPr>
              <a:buFont typeface="Garamond" pitchFamily="18" charset="0"/>
              <a:buAutoNum type="arabicPeriod"/>
            </a:pPr>
            <a:r>
              <a:rPr lang="en-US" sz="2400" smtClean="0">
                <a:solidFill>
                  <a:srgbClr val="000000"/>
                </a:solidFill>
              </a:rPr>
              <a:t>that God is the sovereign ruler over all creation which, by his personal and particular providence, he sustains,</a:t>
            </a:r>
            <a:r>
              <a:rPr lang="en-US" sz="2400" baseline="30000" smtClean="0">
                <a:solidFill>
                  <a:srgbClr val="000000"/>
                </a:solidFill>
              </a:rPr>
              <a:t>9 </a:t>
            </a:r>
            <a:endParaRPr lang="en-US" sz="2400" smtClean="0">
              <a:solidFill>
                <a:srgbClr val="000000"/>
              </a:solidFill>
            </a:endParaRPr>
          </a:p>
          <a:p>
            <a:pPr>
              <a:buFont typeface="Garamond" pitchFamily="18" charset="0"/>
              <a:buAutoNum type="arabicPeriod"/>
            </a:pPr>
            <a:r>
              <a:rPr lang="en-US" sz="2400" smtClean="0">
                <a:solidFill>
                  <a:srgbClr val="000000"/>
                </a:solidFill>
              </a:rPr>
              <a:t>that God created the first human beings—the historical Adam and Eve—uniquely in his image, </a:t>
            </a:r>
          </a:p>
          <a:p>
            <a:pPr>
              <a:buFont typeface="Garamond" pitchFamily="18" charset="0"/>
              <a:buAutoNum type="arabicPeriod"/>
            </a:pPr>
            <a:r>
              <a:rPr lang="en-US" sz="2400" smtClean="0">
                <a:solidFill>
                  <a:srgbClr val="000000"/>
                </a:solidFill>
              </a:rPr>
              <a:t>and that through their sin all humanity along with this created order is now fallen (as articled in our Article 3).</a:t>
            </a:r>
            <a:r>
              <a:rPr lang="en-US" sz="2400" baseline="30000" smtClean="0">
                <a:solidFill>
                  <a:srgbClr val="000000"/>
                </a:solidFill>
              </a:rPr>
              <a:t>10</a:t>
            </a:r>
            <a:r>
              <a:rPr lang="en-US" sz="1200" smtClean="0">
                <a:solidFill>
                  <a:srgbClr val="000000"/>
                </a:solidFill>
              </a:rPr>
              <a:t> </a:t>
            </a:r>
          </a:p>
          <a:p>
            <a:endParaRPr lang="en-US" smtClean="0"/>
          </a:p>
        </p:txBody>
      </p:sp>
    </p:spTree>
    <p:extLst>
      <p:ext uri="{BB962C8B-B14F-4D97-AF65-F5344CB8AC3E}">
        <p14:creationId xmlns:p14="http://schemas.microsoft.com/office/powerpoint/2010/main" xmlns="" val="1338393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endParaRPr lang="en-US" smtClean="0"/>
          </a:p>
        </p:txBody>
      </p:sp>
      <p:sp>
        <p:nvSpPr>
          <p:cNvPr id="3" name="Content Placeholder 2"/>
          <p:cNvSpPr>
            <a:spLocks noGrp="1"/>
          </p:cNvSpPr>
          <p:nvPr>
            <p:ph idx="1"/>
          </p:nvPr>
        </p:nvSpPr>
        <p:spPr/>
        <p:txBody>
          <a:bodyPr/>
          <a:lstStyle/>
          <a:p>
            <a:pPr marL="0" indent="0">
              <a:buFont typeface="Wingdings" pitchFamily="2" charset="2"/>
              <a:buNone/>
              <a:defRPr/>
            </a:pPr>
            <a:r>
              <a:rPr lang="en-US" sz="2000" baseline="30000" dirty="0" smtClean="0">
                <a:solidFill>
                  <a:srgbClr val="000000"/>
                </a:solidFill>
              </a:rPr>
              <a:t>9</a:t>
            </a:r>
            <a:r>
              <a:rPr lang="en-US" sz="2000" dirty="0" smtClean="0">
                <a:solidFill>
                  <a:srgbClr val="000000"/>
                </a:solidFill>
              </a:rPr>
              <a:t> </a:t>
            </a:r>
            <a:r>
              <a:rPr lang="en-US" sz="2000" dirty="0">
                <a:solidFill>
                  <a:srgbClr val="000000"/>
                </a:solidFill>
              </a:rPr>
              <a:t>We deny the notion that God is simply the Creator of the universe but is no longer active in it, as is espoused by deism.</a:t>
            </a:r>
          </a:p>
          <a:p>
            <a:pPr marL="0" indent="0">
              <a:buFont typeface="Wingdings" pitchFamily="2" charset="2"/>
              <a:buNone/>
              <a:defRPr/>
            </a:pPr>
            <a:r>
              <a:rPr lang="en-US" sz="2000" baseline="30000" dirty="0">
                <a:solidFill>
                  <a:srgbClr val="000000"/>
                </a:solidFill>
              </a:rPr>
              <a:t>10 </a:t>
            </a:r>
            <a:r>
              <a:rPr lang="en-US" sz="2000" dirty="0">
                <a:solidFill>
                  <a:srgbClr val="000000"/>
                </a:solidFill>
              </a:rPr>
              <a:t>This Statement does not speak to the precise process of creation or to the age of the universe. To be acceptable within the EFCA any views on these specifics must completely affirm this Statement of Faith and align within these essential parameters.</a:t>
            </a:r>
          </a:p>
          <a:p>
            <a:pPr>
              <a:defRPr/>
            </a:pPr>
            <a:endParaRPr lang="en-US" dirty="0"/>
          </a:p>
        </p:txBody>
      </p:sp>
    </p:spTree>
    <p:extLst>
      <p:ext uri="{BB962C8B-B14F-4D97-AF65-F5344CB8AC3E}">
        <p14:creationId xmlns:p14="http://schemas.microsoft.com/office/powerpoint/2010/main" xmlns="" val="14903908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endParaRPr lang="en-US" smtClean="0"/>
          </a:p>
        </p:txBody>
      </p:sp>
      <p:sp>
        <p:nvSpPr>
          <p:cNvPr id="22531" name="Content Placeholder 2"/>
          <p:cNvSpPr>
            <a:spLocks noGrp="1"/>
          </p:cNvSpPr>
          <p:nvPr>
            <p:ph idx="1"/>
          </p:nvPr>
        </p:nvSpPr>
        <p:spPr/>
        <p:txBody>
          <a:bodyPr/>
          <a:lstStyle/>
          <a:p>
            <a:pPr marL="0" indent="0">
              <a:buFont typeface="Wingdings" pitchFamily="2" charset="2"/>
              <a:buNone/>
              <a:defRPr/>
            </a:pPr>
            <a:r>
              <a:rPr lang="en-US" sz="2000" i="1" dirty="0" smtClean="0"/>
              <a:t>Evangelical Convictions: A Theological Exposition of the Statement of Faith of the Evangelical Free Church of America</a:t>
            </a:r>
            <a:r>
              <a:rPr lang="en-US" sz="2000" dirty="0" smtClean="0"/>
              <a:t>, Article 3, B. The Significance of Adam and Eve, 76-77: </a:t>
            </a:r>
          </a:p>
          <a:p>
            <a:pPr marL="0" indent="0">
              <a:buFont typeface="Wingdings" pitchFamily="2" charset="2"/>
              <a:buNone/>
              <a:defRPr/>
            </a:pPr>
            <a:r>
              <a:rPr lang="en-US" sz="2000" dirty="0" smtClean="0"/>
              <a:t> </a:t>
            </a:r>
          </a:p>
          <a:p>
            <a:pPr marL="0" indent="0">
              <a:buFont typeface="Wingdings" pitchFamily="2" charset="2"/>
              <a:buNone/>
              <a:defRPr/>
            </a:pPr>
            <a:r>
              <a:rPr lang="en-US" sz="2000" dirty="0" smtClean="0"/>
              <a:t>There are legitimate differences of opinion about how one understands the nature of the language used in the early chapters of Genesis to describe the actions of God in the world. However, our Statement affirms that Adam and Eve were historical figures16 in the following sense: 1) From these two all other human beings are descended (Acts 17:26).17 2) These two were the first creatures created in God’s image such that they were accountable to God as responsible moral agents. And 3) these two rebelled against God, affecting all their progeny.18</a:t>
            </a:r>
          </a:p>
          <a:p>
            <a:pPr marL="0" indent="0">
              <a:buFont typeface="Wingdings" pitchFamily="2" charset="2"/>
              <a:buNone/>
              <a:defRPr/>
            </a:pPr>
            <a:r>
              <a:rPr lang="en-US" sz="2000" dirty="0" smtClean="0"/>
              <a:t> </a:t>
            </a:r>
          </a:p>
          <a:p>
            <a:pPr marL="0" indent="0">
              <a:buFont typeface="Wingdings" pitchFamily="2" charset="2"/>
              <a:buNone/>
              <a:defRPr/>
            </a:pPr>
            <a:r>
              <a:rPr lang="en-US" sz="1000" dirty="0" smtClean="0"/>
              <a:t> </a:t>
            </a:r>
          </a:p>
          <a:p>
            <a:pPr>
              <a:defRPr/>
            </a:pPr>
            <a:endParaRPr lang="en-US" sz="1000" dirty="0" smtClean="0"/>
          </a:p>
        </p:txBody>
      </p:sp>
    </p:spTree>
    <p:extLst>
      <p:ext uri="{BB962C8B-B14F-4D97-AF65-F5344CB8AC3E}">
        <p14:creationId xmlns:p14="http://schemas.microsoft.com/office/powerpoint/2010/main" xmlns="" val="267357100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endParaRPr lang="en-US" smtClean="0"/>
          </a:p>
        </p:txBody>
      </p:sp>
      <p:sp>
        <p:nvSpPr>
          <p:cNvPr id="22531" name="Content Placeholder 2"/>
          <p:cNvSpPr>
            <a:spLocks noGrp="1"/>
          </p:cNvSpPr>
          <p:nvPr>
            <p:ph idx="1"/>
          </p:nvPr>
        </p:nvSpPr>
        <p:spPr/>
        <p:txBody>
          <a:bodyPr/>
          <a:lstStyle/>
          <a:p>
            <a:pPr marL="0" indent="0">
              <a:buFont typeface="Wingdings" pitchFamily="2" charset="2"/>
              <a:buNone/>
              <a:defRPr/>
            </a:pPr>
            <a:r>
              <a:rPr lang="en-US" sz="2400" dirty="0" smtClean="0"/>
              <a:t>What is essential to the biblical story-line is that the problem with the world is not ontological-that is, it is not a result of the material nature of creation itself nor is sin an essential part of our humanity.19 The problem is moral. The first human beings from the very beginning, in a distinct act of rebellion, chose to turn away from God, and this act not only affected all humanity (cf. Rom. 5:12-21), but creation itself (cf. Rom. 8:18-25). This leads us from considering the dignity of humanity to acknowledging our depravity.</a:t>
            </a:r>
          </a:p>
          <a:p>
            <a:pPr marL="0" indent="0">
              <a:buFont typeface="Wingdings" pitchFamily="2" charset="2"/>
              <a:buNone/>
              <a:defRPr/>
            </a:pPr>
            <a:endParaRPr lang="en-US" sz="1000" dirty="0" smtClean="0"/>
          </a:p>
          <a:p>
            <a:pPr marL="0" indent="0">
              <a:buFont typeface="Wingdings" pitchFamily="2" charset="2"/>
              <a:buNone/>
              <a:defRPr/>
            </a:pPr>
            <a:r>
              <a:rPr lang="en-US" sz="1000" dirty="0" smtClean="0"/>
              <a:t> </a:t>
            </a:r>
          </a:p>
          <a:p>
            <a:pPr>
              <a:defRPr/>
            </a:pPr>
            <a:endParaRPr lang="en-US" sz="1000" dirty="0" smtClean="0"/>
          </a:p>
        </p:txBody>
      </p:sp>
    </p:spTree>
    <p:extLst>
      <p:ext uri="{BB962C8B-B14F-4D97-AF65-F5344CB8AC3E}">
        <p14:creationId xmlns:p14="http://schemas.microsoft.com/office/powerpoint/2010/main" xmlns="" val="13322380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endParaRPr lang="en-US" smtClean="0"/>
          </a:p>
        </p:txBody>
      </p:sp>
      <p:sp>
        <p:nvSpPr>
          <p:cNvPr id="3" name="Content Placeholder 2"/>
          <p:cNvSpPr>
            <a:spLocks noGrp="1"/>
          </p:cNvSpPr>
          <p:nvPr>
            <p:ph idx="1"/>
          </p:nvPr>
        </p:nvSpPr>
        <p:spPr/>
        <p:txBody>
          <a:bodyPr/>
          <a:lstStyle/>
          <a:p>
            <a:pPr marL="0" indent="0">
              <a:buFont typeface="Wingdings" pitchFamily="2" charset="2"/>
              <a:buNone/>
              <a:defRPr/>
            </a:pPr>
            <a:r>
              <a:rPr lang="en-US" sz="1600" dirty="0" smtClean="0"/>
              <a:t>16 The historical reality of Adam and Eve has been the traditional position of the church (so Tertullian, Athanasius, Augustine, Calvin) and is supported elsewhere in Scripture. Particularly, Paul compares the “one man” Adam with both Moses and Jesus (cf. Rom. 5:12, 15-19; 1 Cor. 15:20-22). In addition, Luke traces the genealogy of Jesus back to Adam (Luke 3:23-37; cf. also 1 Chron. 1).</a:t>
            </a:r>
          </a:p>
          <a:p>
            <a:pPr marL="0" indent="0">
              <a:buFont typeface="Wingdings" pitchFamily="2" charset="2"/>
              <a:buNone/>
              <a:defRPr/>
            </a:pPr>
            <a:r>
              <a:rPr lang="en-US" sz="1600" dirty="0" smtClean="0"/>
              <a:t>17 We take no position on the manner in which the human soul is passed on, either by natural heredity (“</a:t>
            </a:r>
            <a:r>
              <a:rPr lang="en-US" sz="1600" dirty="0" err="1" smtClean="0"/>
              <a:t>traducianism</a:t>
            </a:r>
            <a:r>
              <a:rPr lang="en-US" sz="1600" dirty="0" smtClean="0"/>
              <a:t>”) or by a unique work of God in each life (“creationism”).</a:t>
            </a:r>
          </a:p>
          <a:p>
            <a:pPr marL="0" indent="0">
              <a:buFont typeface="Wingdings" pitchFamily="2" charset="2"/>
              <a:buNone/>
              <a:defRPr/>
            </a:pPr>
            <a:r>
              <a:rPr lang="en-US" sz="1600" dirty="0" smtClean="0"/>
              <a:t>18 Consequently, no human beings existed prior to these two, and, consequently, no human beings were sinless and without the need of a Savior.</a:t>
            </a:r>
          </a:p>
          <a:p>
            <a:pPr marL="0" indent="0">
              <a:buFont typeface="Wingdings" pitchFamily="2" charset="2"/>
              <a:buNone/>
              <a:defRPr/>
            </a:pPr>
            <a:r>
              <a:rPr lang="en-US" sz="1600" dirty="0" smtClean="0"/>
              <a:t>19 This also gives us hope that human beings can be redeemed from sin.</a:t>
            </a:r>
          </a:p>
          <a:p>
            <a:pPr>
              <a:defRPr/>
            </a:pPr>
            <a:endParaRPr lang="en-US" sz="1600" dirty="0" smtClean="0"/>
          </a:p>
          <a:p>
            <a:pPr>
              <a:defRPr/>
            </a:pPr>
            <a:endParaRPr lang="en-US" sz="1600" dirty="0"/>
          </a:p>
        </p:txBody>
      </p:sp>
    </p:spTree>
    <p:extLst>
      <p:ext uri="{BB962C8B-B14F-4D97-AF65-F5344CB8AC3E}">
        <p14:creationId xmlns:p14="http://schemas.microsoft.com/office/powerpoint/2010/main" xmlns="" val="12877251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ctrTitle"/>
          </p:nvPr>
        </p:nvSpPr>
        <p:spPr/>
        <p:txBody>
          <a:bodyPr/>
          <a:lstStyle/>
          <a:p>
            <a:r>
              <a:rPr lang="en-US" smtClean="0"/>
              <a:t>VII. Questions </a:t>
            </a:r>
          </a:p>
        </p:txBody>
      </p:sp>
      <p:sp>
        <p:nvSpPr>
          <p:cNvPr id="72707" name="Subtitle 2"/>
          <p:cNvSpPr>
            <a:spLocks noGrp="1"/>
          </p:cNvSpPr>
          <p:nvPr>
            <p:ph type="subTitle" idx="1"/>
          </p:nvPr>
        </p:nvSpPr>
        <p:spPr/>
        <p:txBody>
          <a:bodyPr/>
          <a:lstStyle/>
          <a:p>
            <a:endParaRPr lang="en-US" sz="4000" smtClean="0"/>
          </a:p>
        </p:txBody>
      </p:sp>
    </p:spTree>
    <p:extLst>
      <p:ext uri="{BB962C8B-B14F-4D97-AF65-F5344CB8AC3E}">
        <p14:creationId xmlns:p14="http://schemas.microsoft.com/office/powerpoint/2010/main" xmlns="" val="31676923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endParaRPr lang="en-US" smtClean="0"/>
          </a:p>
        </p:txBody>
      </p:sp>
      <p:sp>
        <p:nvSpPr>
          <p:cNvPr id="73731" name="Content Placeholder 2"/>
          <p:cNvSpPr>
            <a:spLocks noGrp="1"/>
          </p:cNvSpPr>
          <p:nvPr>
            <p:ph idx="1"/>
          </p:nvPr>
        </p:nvSpPr>
        <p:spPr/>
        <p:txBody>
          <a:bodyPr>
            <a:normAutofit lnSpcReduction="10000"/>
          </a:bodyPr>
          <a:lstStyle/>
          <a:p>
            <a:pPr marL="0" indent="0">
              <a:buFont typeface="Wingdings" pitchFamily="2" charset="2"/>
              <a:buNone/>
            </a:pPr>
            <a:r>
              <a:rPr lang="en-US" smtClean="0"/>
              <a:t>Mark Noll’s response as an historian. He looks to the past and learns “after the fact” and uses that to “speak into the present (or future).”</a:t>
            </a:r>
          </a:p>
          <a:p>
            <a:pPr marL="0" indent="0">
              <a:buFont typeface="Wingdings" pitchFamily="2" charset="2"/>
              <a:buNone/>
            </a:pPr>
            <a:endParaRPr lang="en-US" smtClean="0"/>
          </a:p>
          <a:p>
            <a:pPr marL="0" indent="0">
              <a:buFont typeface="Wingdings" pitchFamily="2" charset="2"/>
              <a:buNone/>
            </a:pPr>
            <a:r>
              <a:rPr lang="en-US" smtClean="0"/>
              <a:t>The necessary response from the pastor-theologian.</a:t>
            </a:r>
          </a:p>
          <a:p>
            <a:pPr marL="0" indent="0">
              <a:buFont typeface="Wingdings" pitchFamily="2" charset="2"/>
              <a:buNone/>
            </a:pPr>
            <a:r>
              <a:rPr lang="en-US" smtClean="0"/>
              <a:t> </a:t>
            </a:r>
          </a:p>
          <a:p>
            <a:pPr marL="0" indent="0">
              <a:buFont typeface="Wingdings" pitchFamily="2" charset="2"/>
              <a:buNone/>
            </a:pPr>
            <a:r>
              <a:rPr lang="en-US" smtClean="0"/>
              <a:t/>
            </a:r>
            <a:br>
              <a:rPr lang="en-US" smtClean="0"/>
            </a:br>
            <a:endParaRPr lang="en-US" smtClean="0"/>
          </a:p>
        </p:txBody>
      </p:sp>
    </p:spTree>
    <p:extLst>
      <p:ext uri="{BB962C8B-B14F-4D97-AF65-F5344CB8AC3E}">
        <p14:creationId xmlns:p14="http://schemas.microsoft.com/office/powerpoint/2010/main" xmlns="" val="247811996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endParaRPr lang="en-US" smtClean="0"/>
          </a:p>
        </p:txBody>
      </p:sp>
      <p:sp>
        <p:nvSpPr>
          <p:cNvPr id="3" name="Content Placeholder 2"/>
          <p:cNvSpPr>
            <a:spLocks noGrp="1"/>
          </p:cNvSpPr>
          <p:nvPr>
            <p:ph idx="1"/>
          </p:nvPr>
        </p:nvSpPr>
        <p:spPr/>
        <p:txBody>
          <a:bodyPr/>
          <a:lstStyle/>
          <a:p>
            <a:pPr marL="0" indent="0">
              <a:buFont typeface="Wingdings" pitchFamily="2" charset="2"/>
              <a:buNone/>
              <a:defRPr/>
            </a:pPr>
            <a:r>
              <a:rPr lang="en-US" sz="2200" dirty="0" smtClean="0"/>
              <a:t>However, the pastor/theologian (PT) does not have that liberty. The theologian needs to understand it and speak to it as a servant of the church. The PT must speak, and not to speak would be unfaithfulness. It is necessary to be careful about what is spoken, but speak the PT must. </a:t>
            </a:r>
          </a:p>
          <a:p>
            <a:pPr marL="0" indent="0">
              <a:buFont typeface="Wingdings" pitchFamily="2" charset="2"/>
              <a:buNone/>
              <a:defRPr/>
            </a:pPr>
            <a:endParaRPr lang="en-US" sz="2200" dirty="0" smtClean="0"/>
          </a:p>
          <a:p>
            <a:pPr marL="0" indent="0">
              <a:buFont typeface="Wingdings" pitchFamily="2" charset="2"/>
              <a:buNone/>
              <a:defRPr/>
            </a:pPr>
            <a:r>
              <a:rPr lang="en-US" sz="2200" dirty="0" smtClean="0"/>
              <a:t>The PT, then, needs to provide guidance in and during the discussion. The PT needs to work hard at making sure the issue is understood and framed well, so it can be understood and discussed among God’s people. For the PT to wait and be silent until after the fact, would mean the PT, too, would be unfaithful to the calling as one called to serve God’s people.</a:t>
            </a:r>
          </a:p>
          <a:p>
            <a:pPr>
              <a:defRPr/>
            </a:pPr>
            <a:endParaRPr lang="en-US" sz="2000" dirty="0"/>
          </a:p>
        </p:txBody>
      </p:sp>
    </p:spTree>
    <p:extLst>
      <p:ext uri="{BB962C8B-B14F-4D97-AF65-F5344CB8AC3E}">
        <p14:creationId xmlns:p14="http://schemas.microsoft.com/office/powerpoint/2010/main" xmlns="" val="284641312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92138" y="360363"/>
            <a:ext cx="7962900" cy="1087437"/>
          </a:xfrm>
        </p:spPr>
        <p:txBody>
          <a:bodyPr/>
          <a:lstStyle/>
          <a:p>
            <a:pPr eaLnBrk="1" hangingPunct="1"/>
            <a:r>
              <a:rPr lang="en-US" sz="3200" smtClean="0"/>
              <a:t>Nearly three in four pastors strongly agree that Adam and Eve were literal people.</a:t>
            </a:r>
          </a:p>
        </p:txBody>
      </p:sp>
      <p:graphicFrame>
        <p:nvGraphicFramePr>
          <p:cNvPr id="8195" name="Object 8"/>
          <p:cNvGraphicFramePr>
            <a:graphicFrameLocks noGrp="1" noChangeAspect="1"/>
          </p:cNvGraphicFramePr>
          <p:nvPr>
            <p:ph idx="1"/>
          </p:nvPr>
        </p:nvGraphicFramePr>
        <p:xfrm>
          <a:off x="365125" y="1703388"/>
          <a:ext cx="8413750" cy="4443412"/>
        </p:xfrm>
        <a:graphic>
          <a:graphicData uri="http://schemas.openxmlformats.org/presentationml/2006/ole">
            <p:oleObj spid="_x0000_s1032" r:id="rId3" imgW="8413209" imgH="4444369" progId="Excel.Sheet.8">
              <p:embed/>
            </p:oleObj>
          </a:graphicData>
        </a:graphic>
      </p:graphicFrame>
      <p:sp>
        <p:nvSpPr>
          <p:cNvPr id="8196" name="Rectangle 4"/>
          <p:cNvSpPr>
            <a:spLocks noChangeArrowheads="1"/>
          </p:cNvSpPr>
          <p:nvPr/>
        </p:nvSpPr>
        <p:spPr bwMode="auto">
          <a:xfrm flipV="1">
            <a:off x="4465638" y="2133600"/>
            <a:ext cx="4221162" cy="1354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20000"/>
              </a:spcBef>
            </a:pPr>
            <a:endParaRPr lang="en-US" sz="2000"/>
          </a:p>
        </p:txBody>
      </p:sp>
      <p:sp>
        <p:nvSpPr>
          <p:cNvPr id="8197" name="Text Box 9"/>
          <p:cNvSpPr txBox="1">
            <a:spLocks noChangeArrowheads="1"/>
          </p:cNvSpPr>
          <p:nvPr/>
        </p:nvSpPr>
        <p:spPr bwMode="auto">
          <a:xfrm>
            <a:off x="223838" y="6202363"/>
            <a:ext cx="6837362" cy="646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en-US" sz="900"/>
              <a:t>1% Not sure</a:t>
            </a:r>
          </a:p>
          <a:p>
            <a:pPr>
              <a:spcBef>
                <a:spcPct val="50000"/>
              </a:spcBef>
            </a:pPr>
            <a:endParaRPr lang="en-US" sz="900"/>
          </a:p>
          <a:p>
            <a:pPr>
              <a:spcBef>
                <a:spcPct val="50000"/>
              </a:spcBef>
            </a:pPr>
            <a:r>
              <a:rPr lang="en-US" sz="900"/>
              <a:t>Q.: “I believe Adam and Eve were literal people.”</a:t>
            </a:r>
          </a:p>
        </p:txBody>
      </p:sp>
    </p:spTree>
    <p:extLst>
      <p:ext uri="{BB962C8B-B14F-4D97-AF65-F5344CB8AC3E}">
        <p14:creationId xmlns:p14="http://schemas.microsoft.com/office/powerpoint/2010/main" xmlns="" val="3047705256"/>
      </p:ext>
    </p:extLst>
  </p:cSld>
  <p:clrMapOvr>
    <a:masterClrMapping/>
  </p:clrMapOvr>
  <p:transition>
    <p:pull dir="rd"/>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en-US" smtClean="0"/>
              <a:t>Questions</a:t>
            </a:r>
          </a:p>
        </p:txBody>
      </p:sp>
      <p:sp>
        <p:nvSpPr>
          <p:cNvPr id="75779" name="Content Placeholder 2"/>
          <p:cNvSpPr>
            <a:spLocks noGrp="1"/>
          </p:cNvSpPr>
          <p:nvPr>
            <p:ph idx="1"/>
          </p:nvPr>
        </p:nvSpPr>
        <p:spPr/>
        <p:txBody>
          <a:bodyPr/>
          <a:lstStyle/>
          <a:p>
            <a:pPr marL="457200" indent="-457200">
              <a:buFont typeface="Garamond" pitchFamily="18" charset="0"/>
              <a:buAutoNum type="arabicPeriod"/>
            </a:pPr>
            <a:r>
              <a:rPr lang="en-US" sz="2200" smtClean="0"/>
              <a:t>How much have you known about this discussion, and how do you keep up on these kinds of issues? How do you address them from the pulpit and your teaching?</a:t>
            </a:r>
          </a:p>
          <a:p>
            <a:pPr marL="457200" indent="-457200">
              <a:buFont typeface="Garamond" pitchFamily="18" charset="0"/>
              <a:buAutoNum type="arabicPeriod"/>
            </a:pPr>
            <a:r>
              <a:rPr lang="en-US" sz="2200" smtClean="0"/>
              <a:t>How do you approach the question of “faith and science?” How is this discussion fruitfully engaged? Do you have both good and/or bad examples?</a:t>
            </a:r>
          </a:p>
          <a:p>
            <a:pPr marL="457200" indent="-457200">
              <a:buFont typeface="Garamond" pitchFamily="18" charset="0"/>
              <a:buAutoNum type="arabicPeriod"/>
            </a:pPr>
            <a:r>
              <a:rPr lang="en-US" sz="2200" smtClean="0"/>
              <a:t>How do you determine essentials and non-essentials in this discussion?</a:t>
            </a:r>
          </a:p>
          <a:p>
            <a:pPr marL="457200" indent="-457200">
              <a:buFont typeface="Garamond" pitchFamily="18" charset="0"/>
              <a:buAutoNum type="arabicPeriod"/>
            </a:pPr>
            <a:r>
              <a:rPr lang="en-US" sz="2200" smtClean="0"/>
              <a:t>How are you helping people to understand (and preparing them to engage) these issues without narrowing too much, or without broadening too wide? </a:t>
            </a:r>
          </a:p>
        </p:txBody>
      </p:sp>
    </p:spTree>
    <p:extLst>
      <p:ext uri="{BB962C8B-B14F-4D97-AF65-F5344CB8AC3E}">
        <p14:creationId xmlns:p14="http://schemas.microsoft.com/office/powerpoint/2010/main" xmlns="" val="17446793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92138" y="360363"/>
            <a:ext cx="7962900" cy="1087437"/>
          </a:xfrm>
        </p:spPr>
        <p:txBody>
          <a:bodyPr>
            <a:normAutofit fontScale="90000"/>
          </a:bodyPr>
          <a:lstStyle/>
          <a:p>
            <a:pPr eaLnBrk="1" hangingPunct="1"/>
            <a:r>
              <a:rPr lang="en-US" sz="3200" smtClean="0"/>
              <a:t>Nearly two-thirds of Protestant pastors strongly disagree that God used evolution to create people.</a:t>
            </a:r>
          </a:p>
        </p:txBody>
      </p:sp>
      <p:graphicFrame>
        <p:nvGraphicFramePr>
          <p:cNvPr id="9219" name="Object 8"/>
          <p:cNvGraphicFramePr>
            <a:graphicFrameLocks noGrp="1" noChangeAspect="1"/>
          </p:cNvGraphicFramePr>
          <p:nvPr>
            <p:ph idx="1"/>
          </p:nvPr>
        </p:nvGraphicFramePr>
        <p:xfrm>
          <a:off x="365125" y="1703388"/>
          <a:ext cx="8413750" cy="4443412"/>
        </p:xfrm>
        <a:graphic>
          <a:graphicData uri="http://schemas.openxmlformats.org/presentationml/2006/ole">
            <p:oleObj spid="_x0000_s2056" r:id="rId3" imgW="8413209" imgH="4444369" progId="Excel.Sheet.8">
              <p:embed/>
            </p:oleObj>
          </a:graphicData>
        </a:graphic>
      </p:graphicFrame>
      <p:sp>
        <p:nvSpPr>
          <p:cNvPr id="9220" name="Rectangle 4"/>
          <p:cNvSpPr>
            <a:spLocks noChangeArrowheads="1"/>
          </p:cNvSpPr>
          <p:nvPr/>
        </p:nvSpPr>
        <p:spPr bwMode="auto">
          <a:xfrm flipV="1">
            <a:off x="4465638" y="2133600"/>
            <a:ext cx="4221162" cy="1354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ct val="20000"/>
              </a:spcBef>
            </a:pPr>
            <a:endParaRPr lang="en-US" sz="2000"/>
          </a:p>
        </p:txBody>
      </p:sp>
      <p:sp>
        <p:nvSpPr>
          <p:cNvPr id="9221" name="Text Box 9"/>
          <p:cNvSpPr txBox="1">
            <a:spLocks noChangeArrowheads="1"/>
          </p:cNvSpPr>
          <p:nvPr/>
        </p:nvSpPr>
        <p:spPr bwMode="auto">
          <a:xfrm>
            <a:off x="223838" y="6202363"/>
            <a:ext cx="6837362" cy="646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en-US" sz="900"/>
              <a:t>4% Not sure</a:t>
            </a:r>
          </a:p>
          <a:p>
            <a:pPr>
              <a:spcBef>
                <a:spcPct val="50000"/>
              </a:spcBef>
            </a:pPr>
            <a:endParaRPr lang="en-US" sz="900"/>
          </a:p>
          <a:p>
            <a:pPr>
              <a:spcBef>
                <a:spcPct val="50000"/>
              </a:spcBef>
            </a:pPr>
            <a:r>
              <a:rPr lang="en-US" sz="900"/>
              <a:t>Q.: “I believe God used evolution to create people.”</a:t>
            </a:r>
          </a:p>
        </p:txBody>
      </p:sp>
    </p:spTree>
    <p:extLst>
      <p:ext uri="{BB962C8B-B14F-4D97-AF65-F5344CB8AC3E}">
        <p14:creationId xmlns:p14="http://schemas.microsoft.com/office/powerpoint/2010/main" xmlns="" val="2185304211"/>
      </p:ext>
    </p:extLst>
  </p:cSld>
  <p:clrMapOvr>
    <a:masterClrMapping/>
  </p:clrMapOvr>
  <p:transition>
    <p:pull dir="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2290</TotalTime>
  <Words>4164</Words>
  <Application>Microsoft Office PowerPoint</Application>
  <PresentationFormat>On-screen Show (4:3)</PresentationFormat>
  <Paragraphs>210</Paragraphs>
  <Slides>80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80</vt:i4>
      </vt:variant>
    </vt:vector>
  </HeadingPairs>
  <TitlesOfParts>
    <vt:vector size="82" baseType="lpstr">
      <vt:lpstr>Office Theme</vt:lpstr>
      <vt:lpstr>Microsoft Office Excel 97-2003 Worksheet</vt:lpstr>
      <vt:lpstr>Slide 1</vt:lpstr>
      <vt:lpstr>Slide 2</vt:lpstr>
      <vt:lpstr>Adam and Eve: The Bible, Historicity and Humanity</vt:lpstr>
      <vt:lpstr>Slide 4</vt:lpstr>
      <vt:lpstr>Slide 5</vt:lpstr>
      <vt:lpstr>I. Introduction</vt:lpstr>
      <vt:lpstr>Survey of 1,000 Protestant Pastors LifeWay Research (Ed Stetzer)</vt:lpstr>
      <vt:lpstr>Nearly three in four pastors strongly agree that Adam and Eve were literal people.</vt:lpstr>
      <vt:lpstr>Nearly two-thirds of Protestant pastors strongly disagree that God used evolution to create people.</vt:lpstr>
      <vt:lpstr>There is an almost even split among pastors agreeing or disagreeing about the earth being 6,000 years old.</vt:lpstr>
      <vt:lpstr>Only slightly more than one-third of pastors teach on creation and evolution more than about once a year.</vt:lpstr>
      <vt:lpstr>Slide 12</vt:lpstr>
      <vt:lpstr>Slide 13</vt:lpstr>
      <vt:lpstr>Slide 14</vt:lpstr>
      <vt:lpstr>Slide 15</vt:lpstr>
      <vt:lpstr>Slide 16</vt:lpstr>
      <vt:lpstr>Slide 17</vt:lpstr>
      <vt:lpstr>Slide 18</vt:lpstr>
      <vt:lpstr>II. Overview</vt:lpstr>
      <vt:lpstr>Background</vt:lpstr>
      <vt:lpstr>Slide 21</vt:lpstr>
      <vt:lpstr>Importance</vt:lpstr>
      <vt:lpstr>Slide 23</vt:lpstr>
      <vt:lpstr>III. Adam’s Historicity?</vt:lpstr>
      <vt:lpstr>Francis collins</vt:lpstr>
      <vt:lpstr>Slide 26</vt:lpstr>
      <vt:lpstr>Slide 27</vt:lpstr>
      <vt:lpstr>Slide 28</vt:lpstr>
      <vt:lpstr>Slide 29</vt:lpstr>
      <vt:lpstr>BioLogos</vt:lpstr>
      <vt:lpstr>Slide 31</vt:lpstr>
      <vt:lpstr>Slide 32</vt:lpstr>
      <vt:lpstr>Slide 33</vt:lpstr>
      <vt:lpstr>Peter Enns</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IV. Key Biblical/ Theological Issues</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V. Church History</vt:lpstr>
      <vt:lpstr>Slide 68</vt:lpstr>
      <vt:lpstr>Slide 69</vt:lpstr>
      <vt:lpstr>VI. EFCA Essentials</vt:lpstr>
      <vt:lpstr>Slide 71</vt:lpstr>
      <vt:lpstr>Slide 72</vt:lpstr>
      <vt:lpstr>Slide 73</vt:lpstr>
      <vt:lpstr>Slide 74</vt:lpstr>
      <vt:lpstr>Slide 75</vt:lpstr>
      <vt:lpstr>Slide 76</vt:lpstr>
      <vt:lpstr>VII. Questions </vt:lpstr>
      <vt:lpstr>Slide 78</vt:lpstr>
      <vt:lpstr>Slide 79</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Work of Christ</dc:title>
  <dc:creator>Cher Lorentz</dc:creator>
  <cp:lastModifiedBy>Office</cp:lastModifiedBy>
  <cp:revision>72</cp:revision>
  <cp:lastPrinted>2013-02-18T14:44:01Z</cp:lastPrinted>
  <dcterms:created xsi:type="dcterms:W3CDTF">2013-02-11T20:51:32Z</dcterms:created>
  <dcterms:modified xsi:type="dcterms:W3CDTF">2013-02-21T16:14:27Z</dcterms:modified>
</cp:coreProperties>
</file>