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20" r:id="rId3"/>
    <p:sldMasterId id="2147483732" r:id="rId4"/>
  </p:sldMasterIdLst>
  <p:handoutMasterIdLst>
    <p:handoutMasterId r:id="rId166"/>
  </p:handoutMasterIdLst>
  <p:sldIdLst>
    <p:sldId id="257" r:id="rId5"/>
    <p:sldId id="258" r:id="rId6"/>
    <p:sldId id="485" r:id="rId7"/>
    <p:sldId id="323" r:id="rId8"/>
    <p:sldId id="325" r:id="rId9"/>
    <p:sldId id="344" r:id="rId10"/>
    <p:sldId id="346" r:id="rId11"/>
    <p:sldId id="345" r:id="rId12"/>
    <p:sldId id="347" r:id="rId13"/>
    <p:sldId id="348" r:id="rId14"/>
    <p:sldId id="343" r:id="rId15"/>
    <p:sldId id="349" r:id="rId16"/>
    <p:sldId id="351" r:id="rId17"/>
    <p:sldId id="494" r:id="rId18"/>
    <p:sldId id="495" r:id="rId19"/>
    <p:sldId id="496" r:id="rId20"/>
    <p:sldId id="497" r:id="rId21"/>
    <p:sldId id="498" r:id="rId22"/>
    <p:sldId id="499" r:id="rId23"/>
    <p:sldId id="553" r:id="rId24"/>
    <p:sldId id="356" r:id="rId25"/>
    <p:sldId id="554" r:id="rId26"/>
    <p:sldId id="490" r:id="rId27"/>
    <p:sldId id="548" r:id="rId28"/>
    <p:sldId id="429" r:id="rId29"/>
    <p:sldId id="439" r:id="rId30"/>
    <p:sldId id="430" r:id="rId31"/>
    <p:sldId id="440" r:id="rId32"/>
    <p:sldId id="431" r:id="rId33"/>
    <p:sldId id="549" r:id="rId34"/>
    <p:sldId id="432" r:id="rId35"/>
    <p:sldId id="433" r:id="rId36"/>
    <p:sldId id="434" r:id="rId37"/>
    <p:sldId id="435" r:id="rId38"/>
    <p:sldId id="436" r:id="rId39"/>
    <p:sldId id="437" r:id="rId40"/>
    <p:sldId id="438" r:id="rId41"/>
    <p:sldId id="551" r:id="rId42"/>
    <p:sldId id="552" r:id="rId43"/>
    <p:sldId id="491" r:id="rId44"/>
    <p:sldId id="547" r:id="rId45"/>
    <p:sldId id="526" r:id="rId46"/>
    <p:sldId id="528" r:id="rId47"/>
    <p:sldId id="529" r:id="rId48"/>
    <p:sldId id="530" r:id="rId49"/>
    <p:sldId id="531" r:id="rId50"/>
    <p:sldId id="532" r:id="rId51"/>
    <p:sldId id="533" r:id="rId52"/>
    <p:sldId id="534" r:id="rId53"/>
    <p:sldId id="535" r:id="rId54"/>
    <p:sldId id="536" r:id="rId55"/>
    <p:sldId id="537" r:id="rId56"/>
    <p:sldId id="538" r:id="rId57"/>
    <p:sldId id="539" r:id="rId58"/>
    <p:sldId id="540" r:id="rId59"/>
    <p:sldId id="541" r:id="rId60"/>
    <p:sldId id="542" r:id="rId61"/>
    <p:sldId id="543" r:id="rId62"/>
    <p:sldId id="544" r:id="rId63"/>
    <p:sldId id="545" r:id="rId64"/>
    <p:sldId id="546" r:id="rId65"/>
    <p:sldId id="550" r:id="rId66"/>
    <p:sldId id="441" r:id="rId67"/>
    <p:sldId id="442"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59" r:id="rId85"/>
    <p:sldId id="460" r:id="rId86"/>
    <p:sldId id="461" r:id="rId87"/>
    <p:sldId id="462" r:id="rId88"/>
    <p:sldId id="463" r:id="rId89"/>
    <p:sldId id="354" r:id="rId90"/>
    <p:sldId id="326" r:id="rId91"/>
    <p:sldId id="327" r:id="rId92"/>
    <p:sldId id="328" r:id="rId93"/>
    <p:sldId id="329"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2" r:id="rId107"/>
    <p:sldId id="555" r:id="rId108"/>
    <p:sldId id="492" r:id="rId109"/>
    <p:sldId id="501" r:id="rId110"/>
    <p:sldId id="321" r:id="rId111"/>
    <p:sldId id="379" r:id="rId112"/>
    <p:sldId id="380" r:id="rId113"/>
    <p:sldId id="564" r:id="rId114"/>
    <p:sldId id="558" r:id="rId115"/>
    <p:sldId id="559" r:id="rId116"/>
    <p:sldId id="557" r:id="rId117"/>
    <p:sldId id="560" r:id="rId118"/>
    <p:sldId id="561" r:id="rId119"/>
    <p:sldId id="562" r:id="rId120"/>
    <p:sldId id="563" r:id="rId121"/>
    <p:sldId id="565" r:id="rId122"/>
    <p:sldId id="417" r:id="rId123"/>
    <p:sldId id="566" r:id="rId124"/>
    <p:sldId id="567" r:id="rId125"/>
    <p:sldId id="381" r:id="rId126"/>
    <p:sldId id="383" r:id="rId127"/>
    <p:sldId id="384" r:id="rId128"/>
    <p:sldId id="385" r:id="rId129"/>
    <p:sldId id="386" r:id="rId130"/>
    <p:sldId id="387" r:id="rId131"/>
    <p:sldId id="503" r:id="rId132"/>
    <p:sldId id="504" r:id="rId133"/>
    <p:sldId id="505" r:id="rId134"/>
    <p:sldId id="506" r:id="rId135"/>
    <p:sldId id="507" r:id="rId136"/>
    <p:sldId id="508" r:id="rId137"/>
    <p:sldId id="509" r:id="rId138"/>
    <p:sldId id="510" r:id="rId139"/>
    <p:sldId id="511" r:id="rId140"/>
    <p:sldId id="512" r:id="rId141"/>
    <p:sldId id="513" r:id="rId142"/>
    <p:sldId id="514" r:id="rId143"/>
    <p:sldId id="515" r:id="rId144"/>
    <p:sldId id="516" r:id="rId145"/>
    <p:sldId id="517" r:id="rId146"/>
    <p:sldId id="518" r:id="rId147"/>
    <p:sldId id="519" r:id="rId148"/>
    <p:sldId id="493" r:id="rId149"/>
    <p:sldId id="502" r:id="rId150"/>
    <p:sldId id="556" r:id="rId151"/>
    <p:sldId id="322" r:id="rId152"/>
    <p:sldId id="520" r:id="rId153"/>
    <p:sldId id="521" r:id="rId154"/>
    <p:sldId id="522" r:id="rId155"/>
    <p:sldId id="523" r:id="rId156"/>
    <p:sldId id="524" r:id="rId157"/>
    <p:sldId id="525" r:id="rId158"/>
    <p:sldId id="389" r:id="rId159"/>
    <p:sldId id="382" r:id="rId160"/>
    <p:sldId id="390" r:id="rId161"/>
    <p:sldId id="388" r:id="rId162"/>
    <p:sldId id="392" r:id="rId163"/>
    <p:sldId id="391" r:id="rId164"/>
    <p:sldId id="393" r:id="rId1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3" autoAdjust="0"/>
    <p:restoredTop sz="94660"/>
  </p:normalViewPr>
  <p:slideViewPr>
    <p:cSldViewPr snapToGrid="0">
      <p:cViewPr varScale="1">
        <p:scale>
          <a:sx n="74" d="100"/>
          <a:sy n="74"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0"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slide" Target="slides/slide160.xml"/><Relationship Id="rId16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17264359-DE70-48A7-A532-356794EDE435}" type="datetimeFigureOut">
              <a:rPr lang="en-US" smtClean="0"/>
              <a:t>2/13/2015</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33287532-9230-450B-95C0-A535E827B2CF}" type="slidenum">
              <a:rPr lang="en-US" smtClean="0"/>
              <a:t>‹#›</a:t>
            </a:fld>
            <a:endParaRPr lang="en-US"/>
          </a:p>
        </p:txBody>
      </p:sp>
    </p:spTree>
    <p:extLst>
      <p:ext uri="{BB962C8B-B14F-4D97-AF65-F5344CB8AC3E}">
        <p14:creationId xmlns:p14="http://schemas.microsoft.com/office/powerpoint/2010/main" val="13468259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63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12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2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3"/>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rgbClr val="5587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fontAlgn="base" hangingPunct="0">
                <a:spcBef>
                  <a:spcPct val="0"/>
                </a:spcBef>
                <a:spcAft>
                  <a:spcPct val="0"/>
                </a:spcAft>
              </a:pPr>
              <a:endParaRPr lang="en-US" altLang="en-US" sz="1800" smtClean="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rgbClr val="C3A3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fontAlgn="base" hangingPunct="0">
                <a:spcBef>
                  <a:spcPct val="0"/>
                </a:spcBef>
                <a:spcAft>
                  <a:spcPct val="0"/>
                </a:spcAft>
              </a:pPr>
              <a:endParaRPr lang="en-US" altLang="en-US" sz="1800" smtClean="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rgbClr val="2429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fontAlgn="base" hangingPunct="0">
                <a:spcBef>
                  <a:spcPct val="0"/>
                </a:spcBef>
                <a:spcAft>
                  <a:spcPct val="0"/>
                </a:spcAft>
              </a:pPr>
              <a:endParaRPr lang="en-US" altLang="en-US" sz="1800" smtClean="0">
                <a:solidFill>
                  <a:srgbClr val="000000"/>
                </a:solidFill>
              </a:endParaRPr>
            </a:p>
          </p:txBody>
        </p:sp>
      </p:grpSp>
      <p:pic>
        <p:nvPicPr>
          <p:cNvPr id="8" name="Picture 11" descr="EFC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607" y="5410202"/>
            <a:ext cx="1621367" cy="1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Rectangle 2"/>
          <p:cNvSpPr>
            <a:spLocks noGrp="1" noChangeArrowheads="1"/>
          </p:cNvSpPr>
          <p:nvPr>
            <p:ph type="ctrTitle"/>
          </p:nvPr>
        </p:nvSpPr>
        <p:spPr>
          <a:xfrm>
            <a:off x="914400" y="685801"/>
            <a:ext cx="10363200" cy="2127251"/>
          </a:xfrm>
        </p:spPr>
        <p:txBody>
          <a:bodyPr/>
          <a:lstStyle>
            <a:lvl1pPr algn="ctr">
              <a:defRPr sz="5800"/>
            </a:lvl1pPr>
          </a:lstStyle>
          <a:p>
            <a:r>
              <a:rPr lang="en-US"/>
              <a:t>Click to edit Master title style</a:t>
            </a:r>
          </a:p>
        </p:txBody>
      </p:sp>
      <p:sp>
        <p:nvSpPr>
          <p:cNvPr id="95235" name="Rectangle 3"/>
          <p:cNvSpPr>
            <a:spLocks noGrp="1" noChangeArrowheads="1"/>
          </p:cNvSpPr>
          <p:nvPr>
            <p:ph type="subTitle" idx="1"/>
          </p:nvPr>
        </p:nvSpPr>
        <p:spPr>
          <a:xfrm>
            <a:off x="1828800" y="3270251"/>
            <a:ext cx="8534400" cy="2209800"/>
          </a:xfrm>
        </p:spPr>
        <p:txBody>
          <a:bodyPr/>
          <a:lstStyle>
            <a:lvl1pPr marL="0" indent="0" algn="ctr">
              <a:buFont typeface="Wingdings" pitchFamily="2" charset="2"/>
              <a:buNone/>
              <a:defRPr sz="3000">
                <a:solidFill>
                  <a:srgbClr val="3B0B67"/>
                </a:solidFill>
              </a:defRPr>
            </a:lvl1pPr>
          </a:lstStyle>
          <a:p>
            <a:r>
              <a:rPr lang="en-US"/>
              <a:t>Click to edit Master subtitle style</a:t>
            </a:r>
          </a:p>
        </p:txBody>
      </p:sp>
      <p:sp>
        <p:nvSpPr>
          <p:cNvPr id="9" name="Rectangle 4"/>
          <p:cNvSpPr>
            <a:spLocks noGrp="1" noChangeArrowheads="1"/>
          </p:cNvSpPr>
          <p:nvPr>
            <p:ph type="dt" sz="half" idx="10"/>
          </p:nvPr>
        </p:nvSpPr>
        <p:spPr bwMode="auto">
          <a:xfrm>
            <a:off x="740833" y="6248400"/>
            <a:ext cx="2844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7331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BAADECF7-B2A8-489A-A0B8-6E9786DED5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454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063E8934-DB54-4EFE-82F7-9A60E4354E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190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41749527-5000-415A-A092-BF56B57DE0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77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4"/>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E63FF584-A424-4D94-85A6-F3ABE636C1D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16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0ACA8713-02C0-4170-871C-916296C4B4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5634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F899AEA5-8DBA-4412-A2AC-2BE1AEB5F2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8836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968D16E0-5B6F-47DB-83FD-B99F38F4E3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638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08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FBF521AD-E0CE-4B30-AA60-C2A3E407BC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491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EFE238A-1D40-40C0-9B87-6A2F594BD7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5346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50FA10AB-CCA0-46F0-A56C-461FF2BB1B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7910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8A8D43-F786-461E-96E0-88C8C843FECB}"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2890622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A8D43-F786-461E-96E0-88C8C843FECB}"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1628516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A8D43-F786-461E-96E0-88C8C843FECB}"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2259207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8A8D43-F786-461E-96E0-88C8C843FECB}"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899469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8A8D43-F786-461E-96E0-88C8C843FECB}" type="datetimeFigureOut">
              <a:rPr lang="en-US" smtClean="0"/>
              <a:t>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3286404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8A8D43-F786-461E-96E0-88C8C843FECB}" type="datetimeFigureOut">
              <a:rPr lang="en-US" smtClean="0"/>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3413337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A8D43-F786-461E-96E0-88C8C843FECB}" type="datetimeFigureOut">
              <a:rPr lang="en-US" smtClean="0"/>
              <a:t>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339513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500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A8D43-F786-461E-96E0-88C8C843FECB}"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3236142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A8D43-F786-461E-96E0-88C8C843FECB}"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3372033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A8D43-F786-461E-96E0-88C8C843FECB}"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569423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A8D43-F786-461E-96E0-88C8C843FECB}"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6B3F4-D5D4-43B1-A865-C33B0B892317}" type="slidenum">
              <a:rPr lang="en-US" smtClean="0"/>
              <a:t>‹#›</a:t>
            </a:fld>
            <a:endParaRPr lang="en-US"/>
          </a:p>
        </p:txBody>
      </p:sp>
    </p:spTree>
    <p:extLst>
      <p:ext uri="{BB962C8B-B14F-4D97-AF65-F5344CB8AC3E}">
        <p14:creationId xmlns:p14="http://schemas.microsoft.com/office/powerpoint/2010/main" val="3202237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0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095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542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029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133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09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449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975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94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895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86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4A9CE4-07B3-4F78-9B38-46C4CD848A2F}"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FF98E-EB79-4203-B6AD-BDB0939D49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99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4"/>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555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63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4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08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80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344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9"/>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5"/>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421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endParaRPr>
          </a:p>
        </p:txBody>
      </p:sp>
      <p:sp>
        <p:nvSpPr>
          <p:cNvPr id="94214" name="Rectangle 6"/>
          <p:cNvSpPr>
            <a:spLocks noGrp="1" noChangeArrowheads="1"/>
          </p:cNvSpPr>
          <p:nvPr>
            <p:ph type="sldNum" sz="quarter" idx="4"/>
          </p:nvPr>
        </p:nvSpPr>
        <p:spPr bwMode="auto">
          <a:xfrm>
            <a:off x="8128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pPr>
            <a:fld id="{682282DC-F952-4D3E-813F-7DB2752930E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1030" name="Rectangle 7"/>
          <p:cNvSpPr>
            <a:spLocks noChangeArrowheads="1"/>
          </p:cNvSpPr>
          <p:nvPr/>
        </p:nvSpPr>
        <p:spPr bwMode="auto">
          <a:xfrm>
            <a:off x="0" y="0"/>
            <a:ext cx="304800" cy="2286000"/>
          </a:xfrm>
          <a:prstGeom prst="rect">
            <a:avLst/>
          </a:prstGeom>
          <a:solidFill>
            <a:srgbClr val="5587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031" name="Line 8"/>
          <p:cNvSpPr>
            <a:spLocks noChangeShapeType="1"/>
          </p:cNvSpPr>
          <p:nvPr/>
        </p:nvSpPr>
        <p:spPr bwMode="auto">
          <a:xfrm>
            <a:off x="609600" y="1447800"/>
            <a:ext cx="10769600" cy="0"/>
          </a:xfrm>
          <a:prstGeom prst="line">
            <a:avLst/>
          </a:prstGeom>
          <a:noFill/>
          <a:ln w="19050">
            <a:solidFill>
              <a:srgbClr val="801C2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smtClean="0">
              <a:solidFill>
                <a:srgbClr val="000000"/>
              </a:solidFill>
            </a:endParaRPr>
          </a:p>
        </p:txBody>
      </p:sp>
      <p:sp>
        <p:nvSpPr>
          <p:cNvPr id="1032" name="Rectangle 9"/>
          <p:cNvSpPr>
            <a:spLocks noChangeArrowheads="1"/>
          </p:cNvSpPr>
          <p:nvPr/>
        </p:nvSpPr>
        <p:spPr bwMode="auto">
          <a:xfrm>
            <a:off x="0" y="2286000"/>
            <a:ext cx="304800" cy="2286000"/>
          </a:xfrm>
          <a:prstGeom prst="rect">
            <a:avLst/>
          </a:prstGeom>
          <a:solidFill>
            <a:srgbClr val="C3A3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033" name="Rectangle 10"/>
          <p:cNvSpPr>
            <a:spLocks noChangeArrowheads="1"/>
          </p:cNvSpPr>
          <p:nvPr/>
        </p:nvSpPr>
        <p:spPr bwMode="auto">
          <a:xfrm>
            <a:off x="0" y="4572000"/>
            <a:ext cx="304800" cy="2286000"/>
          </a:xfrm>
          <a:prstGeom prst="rect">
            <a:avLst/>
          </a:prstGeom>
          <a:solidFill>
            <a:srgbClr val="282E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pic>
        <p:nvPicPr>
          <p:cNvPr id="1034" name="Picture 13" descr="EFC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1607" y="5410202"/>
            <a:ext cx="1621367" cy="1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499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0" fontAlgn="base" hangingPunct="0">
        <a:spcBef>
          <a:spcPct val="0"/>
        </a:spcBef>
        <a:spcAft>
          <a:spcPct val="0"/>
        </a:spcAft>
        <a:defRPr sz="4400" b="1">
          <a:solidFill>
            <a:srgbClr val="801C21"/>
          </a:solidFill>
          <a:latin typeface="+mj-lt"/>
          <a:ea typeface="+mj-ea"/>
          <a:cs typeface="+mj-cs"/>
        </a:defRPr>
      </a:lvl1pPr>
      <a:lvl2pPr algn="l" rtl="0" eaLnBrk="0" fontAlgn="base" hangingPunct="0">
        <a:spcBef>
          <a:spcPct val="0"/>
        </a:spcBef>
        <a:spcAft>
          <a:spcPct val="0"/>
        </a:spcAft>
        <a:defRPr sz="4400" b="1">
          <a:solidFill>
            <a:srgbClr val="801C21"/>
          </a:solidFill>
          <a:latin typeface="Garamond" pitchFamily="18" charset="0"/>
        </a:defRPr>
      </a:lvl2pPr>
      <a:lvl3pPr algn="l" rtl="0" eaLnBrk="0" fontAlgn="base" hangingPunct="0">
        <a:spcBef>
          <a:spcPct val="0"/>
        </a:spcBef>
        <a:spcAft>
          <a:spcPct val="0"/>
        </a:spcAft>
        <a:defRPr sz="4400" b="1">
          <a:solidFill>
            <a:srgbClr val="801C21"/>
          </a:solidFill>
          <a:latin typeface="Garamond" pitchFamily="18" charset="0"/>
        </a:defRPr>
      </a:lvl3pPr>
      <a:lvl4pPr algn="l" rtl="0" eaLnBrk="0" fontAlgn="base" hangingPunct="0">
        <a:spcBef>
          <a:spcPct val="0"/>
        </a:spcBef>
        <a:spcAft>
          <a:spcPct val="0"/>
        </a:spcAft>
        <a:defRPr sz="4400" b="1">
          <a:solidFill>
            <a:srgbClr val="801C21"/>
          </a:solidFill>
          <a:latin typeface="Garamond" pitchFamily="18" charset="0"/>
        </a:defRPr>
      </a:lvl4pPr>
      <a:lvl5pPr algn="l" rtl="0" eaLnBrk="0" fontAlgn="base" hangingPunct="0">
        <a:spcBef>
          <a:spcPct val="0"/>
        </a:spcBef>
        <a:spcAft>
          <a:spcPct val="0"/>
        </a:spcAft>
        <a:defRPr sz="4400" b="1">
          <a:solidFill>
            <a:srgbClr val="801C21"/>
          </a:solidFill>
          <a:latin typeface="Garamond" pitchFamily="18" charset="0"/>
        </a:defRPr>
      </a:lvl5pPr>
      <a:lvl6pPr marL="457189" algn="l" rtl="0" fontAlgn="base">
        <a:spcBef>
          <a:spcPct val="0"/>
        </a:spcBef>
        <a:spcAft>
          <a:spcPct val="0"/>
        </a:spcAft>
        <a:defRPr sz="4400" b="1">
          <a:solidFill>
            <a:srgbClr val="801C21"/>
          </a:solidFill>
          <a:latin typeface="Garamond" pitchFamily="18" charset="0"/>
        </a:defRPr>
      </a:lvl6pPr>
      <a:lvl7pPr marL="914377" algn="l" rtl="0" fontAlgn="base">
        <a:spcBef>
          <a:spcPct val="0"/>
        </a:spcBef>
        <a:spcAft>
          <a:spcPct val="0"/>
        </a:spcAft>
        <a:defRPr sz="4400" b="1">
          <a:solidFill>
            <a:srgbClr val="801C21"/>
          </a:solidFill>
          <a:latin typeface="Garamond" pitchFamily="18" charset="0"/>
        </a:defRPr>
      </a:lvl7pPr>
      <a:lvl8pPr marL="1371566" algn="l" rtl="0" fontAlgn="base">
        <a:spcBef>
          <a:spcPct val="0"/>
        </a:spcBef>
        <a:spcAft>
          <a:spcPct val="0"/>
        </a:spcAft>
        <a:defRPr sz="4400" b="1">
          <a:solidFill>
            <a:srgbClr val="801C21"/>
          </a:solidFill>
          <a:latin typeface="Garamond" pitchFamily="18" charset="0"/>
        </a:defRPr>
      </a:lvl8pPr>
      <a:lvl9pPr marL="1828754" algn="l" rtl="0" fontAlgn="base">
        <a:spcBef>
          <a:spcPct val="0"/>
        </a:spcBef>
        <a:spcAft>
          <a:spcPct val="0"/>
        </a:spcAft>
        <a:defRPr sz="4400" b="1">
          <a:solidFill>
            <a:srgbClr val="801C21"/>
          </a:solidFill>
          <a:latin typeface="Garamond" pitchFamily="18" charset="0"/>
        </a:defRPr>
      </a:lvl9pPr>
    </p:titleStyle>
    <p:bodyStyle>
      <a:lvl1pPr marL="342891" indent="-342891" algn="l" rtl="0" eaLnBrk="0" fontAlgn="base" hangingPunct="0">
        <a:spcBef>
          <a:spcPct val="20000"/>
        </a:spcBef>
        <a:spcAft>
          <a:spcPct val="0"/>
        </a:spcAft>
        <a:buClr>
          <a:srgbClr val="282E78"/>
        </a:buClr>
        <a:buFont typeface="Wingdings" panose="05000000000000000000" pitchFamily="2" charset="2"/>
        <a:buChar char="p"/>
        <a:defRPr sz="2800">
          <a:solidFill>
            <a:schemeClr val="tx1"/>
          </a:solidFill>
          <a:latin typeface="+mn-lt"/>
          <a:ea typeface="+mn-ea"/>
          <a:cs typeface="+mn-cs"/>
        </a:defRPr>
      </a:lvl1pPr>
      <a:lvl2pPr marL="742932" indent="-285744" algn="l" rtl="0" eaLnBrk="0" fontAlgn="base" hangingPunct="0">
        <a:spcBef>
          <a:spcPct val="20000"/>
        </a:spcBef>
        <a:spcAft>
          <a:spcPct val="0"/>
        </a:spcAft>
        <a:buClr>
          <a:srgbClr val="282E78"/>
        </a:buClr>
        <a:buFont typeface="Wingdings" panose="05000000000000000000" pitchFamily="2" charset="2"/>
        <a:buChar char="n"/>
        <a:defRPr sz="2400">
          <a:solidFill>
            <a:schemeClr val="tx1"/>
          </a:solidFill>
          <a:latin typeface="+mn-lt"/>
        </a:defRPr>
      </a:lvl2pPr>
      <a:lvl3pPr marL="1142971" indent="-228594" algn="l" rtl="0" eaLnBrk="0" fontAlgn="base" hangingPunct="0">
        <a:spcBef>
          <a:spcPct val="20000"/>
        </a:spcBef>
        <a:spcAft>
          <a:spcPct val="0"/>
        </a:spcAft>
        <a:buClr>
          <a:srgbClr val="282E78"/>
        </a:buClr>
        <a:buFont typeface="Wingdings" panose="05000000000000000000" pitchFamily="2" charset="2"/>
        <a:buChar char="p"/>
        <a:defRPr sz="2000">
          <a:solidFill>
            <a:schemeClr val="tx1"/>
          </a:solidFill>
          <a:latin typeface="+mn-lt"/>
        </a:defRPr>
      </a:lvl3pPr>
      <a:lvl4pPr marL="1600160" indent="-228594" algn="l" rtl="0" eaLnBrk="0" fontAlgn="base" hangingPunct="0">
        <a:spcBef>
          <a:spcPct val="20000"/>
        </a:spcBef>
        <a:spcAft>
          <a:spcPct val="0"/>
        </a:spcAft>
        <a:buClr>
          <a:srgbClr val="282E78"/>
        </a:buClr>
        <a:buFont typeface="Wingdings" panose="05000000000000000000" pitchFamily="2" charset="2"/>
        <a:buChar char="§"/>
        <a:defRPr sz="2000">
          <a:solidFill>
            <a:schemeClr val="tx1"/>
          </a:solidFill>
          <a:latin typeface="+mn-lt"/>
        </a:defRPr>
      </a:lvl4pPr>
      <a:lvl5pPr marL="2057349" indent="-228594" algn="l" rtl="0" eaLnBrk="0" fontAlgn="base" hangingPunct="0">
        <a:spcBef>
          <a:spcPct val="20000"/>
        </a:spcBef>
        <a:spcAft>
          <a:spcPct val="0"/>
        </a:spcAft>
        <a:buClr>
          <a:srgbClr val="282E78"/>
        </a:buClr>
        <a:buFont typeface="Wingdings" panose="05000000000000000000" pitchFamily="2" charset="2"/>
        <a:buChar char="§"/>
        <a:defRPr sz="2000">
          <a:solidFill>
            <a:schemeClr val="tx1"/>
          </a:solidFill>
          <a:latin typeface="+mn-lt"/>
        </a:defRPr>
      </a:lvl5pPr>
      <a:lvl6pPr marL="2514537" indent="-228594" algn="l" rtl="0" fontAlgn="base">
        <a:spcBef>
          <a:spcPct val="20000"/>
        </a:spcBef>
        <a:spcAft>
          <a:spcPct val="0"/>
        </a:spcAft>
        <a:buClr>
          <a:srgbClr val="282E78"/>
        </a:buClr>
        <a:buFont typeface="Wingdings" pitchFamily="2" charset="2"/>
        <a:buChar char="§"/>
        <a:defRPr>
          <a:solidFill>
            <a:schemeClr val="tx1"/>
          </a:solidFill>
          <a:latin typeface="+mn-lt"/>
        </a:defRPr>
      </a:lvl6pPr>
      <a:lvl7pPr marL="2971726" indent="-228594" algn="l" rtl="0" fontAlgn="base">
        <a:spcBef>
          <a:spcPct val="20000"/>
        </a:spcBef>
        <a:spcAft>
          <a:spcPct val="0"/>
        </a:spcAft>
        <a:buClr>
          <a:srgbClr val="282E78"/>
        </a:buClr>
        <a:buFont typeface="Wingdings" pitchFamily="2" charset="2"/>
        <a:buChar char="§"/>
        <a:defRPr>
          <a:solidFill>
            <a:schemeClr val="tx1"/>
          </a:solidFill>
          <a:latin typeface="+mn-lt"/>
        </a:defRPr>
      </a:lvl7pPr>
      <a:lvl8pPr marL="3428914" indent="-228594" algn="l" rtl="0" fontAlgn="base">
        <a:spcBef>
          <a:spcPct val="20000"/>
        </a:spcBef>
        <a:spcAft>
          <a:spcPct val="0"/>
        </a:spcAft>
        <a:buClr>
          <a:srgbClr val="282E78"/>
        </a:buClr>
        <a:buFont typeface="Wingdings" pitchFamily="2" charset="2"/>
        <a:buChar char="§"/>
        <a:defRPr>
          <a:solidFill>
            <a:schemeClr val="tx1"/>
          </a:solidFill>
          <a:latin typeface="+mn-lt"/>
        </a:defRPr>
      </a:lvl8pPr>
      <a:lvl9pPr marL="3886103" indent="-228594" algn="l" rtl="0" fontAlgn="base">
        <a:spcBef>
          <a:spcPct val="20000"/>
        </a:spcBef>
        <a:spcAft>
          <a:spcPct val="0"/>
        </a:spcAft>
        <a:buClr>
          <a:srgbClr val="282E78"/>
        </a:buClr>
        <a:buFont typeface="Wingdings" pitchFamily="2" charset="2"/>
        <a:buChar char="§"/>
        <a:defRPr>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A8D43-F786-461E-96E0-88C8C843FECB}" type="datetimeFigureOut">
              <a:rPr lang="en-US" smtClean="0"/>
              <a:t>2/13/2015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6B3F4-D5D4-43B1-A865-C33B0B892317}" type="slidenum">
              <a:rPr lang="en-US" smtClean="0"/>
              <a:t>‹#›</a:t>
            </a:fld>
            <a:endParaRPr lang="en-US"/>
          </a:p>
        </p:txBody>
      </p:sp>
    </p:spTree>
    <p:extLst>
      <p:ext uri="{BB962C8B-B14F-4D97-AF65-F5344CB8AC3E}">
        <p14:creationId xmlns:p14="http://schemas.microsoft.com/office/powerpoint/2010/main" val="6965606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42599-56F2-4D64-879B-960E08E53719}" type="datetimeFigureOut">
              <a:rPr lang="en-US" smtClean="0">
                <a:solidFill>
                  <a:prstClr val="black">
                    <a:tint val="75000"/>
                  </a:prstClr>
                </a:solidFill>
              </a:rPr>
              <a:pPr/>
              <a:t>2/13/2015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0FF48-6981-48F6-88E5-6B014764A1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0989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hyperlink" Target="http://www.christianitytoday.com/ct/2010/september/34.66.html" TargetMode="Externa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0.xml.rels><?xml version="1.0" encoding="UTF-8" standalone="yes"?>
<Relationships xmlns="http://schemas.openxmlformats.org/package/2006/relationships"><Relationship Id="rId2" Type="http://schemas.openxmlformats.org/officeDocument/2006/relationships/hyperlink" Target="http://thomrainer.com/2014/09/02/12-findings-church-health-surveys/" TargetMode="External"/><Relationship Id="rId1" Type="http://schemas.openxmlformats.org/officeDocument/2006/relationships/slideLayout" Target="../slideLayouts/slideLayout4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thegospelcoalition.org/blogs/justintaylor/2009/08/06/carson-on-gospel-and-social-action/"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www.thegospelcoalition.org/themelios/33-2/editorial"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www.thegospelcoalition.org/publications/33-3/the-gospel-and-the-poor"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285891"/>
            <a:ext cx="6858000" cy="1790700"/>
          </a:xfrm>
        </p:spPr>
        <p:txBody>
          <a:bodyPr>
            <a:normAutofit fontScale="90000"/>
          </a:bodyPr>
          <a:lstStyle/>
          <a:p>
            <a:r>
              <a:rPr lang="en-US" b="1" dirty="0" smtClean="0"/>
              <a:t>Stay Sharp </a:t>
            </a:r>
            <a:br>
              <a:rPr lang="en-US" b="1" dirty="0" smtClean="0"/>
            </a:br>
            <a:r>
              <a:rPr lang="en-US" b="1" dirty="0" smtClean="0"/>
              <a:t>Article 8: Christian Living</a:t>
            </a:r>
            <a:endParaRPr lang="en-US" sz="3300" b="1" dirty="0"/>
          </a:p>
        </p:txBody>
      </p:sp>
      <p:sp>
        <p:nvSpPr>
          <p:cNvPr id="3" name="Subtitle 2"/>
          <p:cNvSpPr>
            <a:spLocks noGrp="1"/>
          </p:cNvSpPr>
          <p:nvPr>
            <p:ph type="subTitle" idx="1"/>
          </p:nvPr>
        </p:nvSpPr>
        <p:spPr>
          <a:xfrm>
            <a:off x="2600899" y="3076595"/>
            <a:ext cx="6858000" cy="1546925"/>
          </a:xfrm>
        </p:spPr>
        <p:txBody>
          <a:bodyPr>
            <a:normAutofit fontScale="92500" lnSpcReduction="10000"/>
          </a:bodyPr>
          <a:lstStyle/>
          <a:p>
            <a:r>
              <a:rPr lang="en-US" dirty="0" smtClean="0"/>
              <a:t>Allegheny District</a:t>
            </a:r>
          </a:p>
          <a:p>
            <a:r>
              <a:rPr lang="en-US" dirty="0"/>
              <a:t>Waterdam </a:t>
            </a:r>
            <a:r>
              <a:rPr lang="en-US" dirty="0" smtClean="0"/>
              <a:t>Church</a:t>
            </a:r>
            <a:endParaRPr lang="en-US" dirty="0"/>
          </a:p>
          <a:p>
            <a:r>
              <a:rPr lang="en-US" dirty="0"/>
              <a:t>February 12-13, 2015</a:t>
            </a:r>
            <a:endParaRPr lang="en-US" dirty="0" smtClean="0"/>
          </a:p>
          <a:p>
            <a:r>
              <a:rPr lang="en-US" dirty="0" smtClean="0"/>
              <a:t>Greg Strand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2762" y="4252248"/>
            <a:ext cx="1229453" cy="1758754"/>
          </a:xfrm>
          <a:prstGeom prst="rect">
            <a:avLst/>
          </a:prstGeom>
        </p:spPr>
      </p:pic>
    </p:spTree>
    <p:extLst>
      <p:ext uri="{BB962C8B-B14F-4D97-AF65-F5344CB8AC3E}">
        <p14:creationId xmlns:p14="http://schemas.microsoft.com/office/powerpoint/2010/main" val="2367730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3498" y="665827"/>
            <a:ext cx="8566951" cy="3785652"/>
          </a:xfrm>
          <a:prstGeom prst="rect">
            <a:avLst/>
          </a:prstGeom>
          <a:noFill/>
        </p:spPr>
        <p:txBody>
          <a:bodyPr wrap="square" rtlCol="0">
            <a:spAutoFit/>
          </a:bodyPr>
          <a:lstStyle/>
          <a:p>
            <a:r>
              <a:rPr lang="en-US" sz="2400" dirty="0">
                <a:latin typeface="Calibri" panose="020F0502020204030204" pitchFamily="34" charset="0"/>
              </a:rPr>
              <a:t> </a:t>
            </a:r>
          </a:p>
          <a:p>
            <a:pPr lvl="0"/>
            <a:r>
              <a:rPr lang="en-US" sz="2400" dirty="0">
                <a:latin typeface="Calibri" panose="020F0502020204030204" pitchFamily="34" charset="0"/>
              </a:rPr>
              <a:t>5.  Logical and Theological Statement (coherent whole) – each phrase will make sense in the context of the article, in the context of the whole SOF.  </a:t>
            </a:r>
          </a:p>
          <a:p>
            <a:r>
              <a:rPr lang="en-US" sz="2400" dirty="0">
                <a:latin typeface="Calibri" panose="020F0502020204030204" pitchFamily="34" charset="0"/>
              </a:rPr>
              <a:t> </a:t>
            </a:r>
          </a:p>
          <a:p>
            <a:pPr lvl="0"/>
            <a:r>
              <a:rPr lang="en-US" sz="2400" dirty="0">
                <a:latin typeface="Calibri" panose="020F0502020204030204" pitchFamily="34" charset="0"/>
              </a:rPr>
              <a:t>6.  Builds to Response – the only appropriate response to this great God and what He has done is to believe the gospel: “We believe that God commands everyone everywhere to believe the gospel by turning to Him in repentance and receiving the Lord Jesus Christ.” </a:t>
            </a:r>
          </a:p>
          <a:p>
            <a:endParaRPr lang="en-US" sz="2400" dirty="0">
              <a:latin typeface="Calibri" panose="020F0502020204030204" pitchFamily="34" charset="0"/>
            </a:endParaRPr>
          </a:p>
        </p:txBody>
      </p:sp>
    </p:spTree>
    <p:extLst>
      <p:ext uri="{BB962C8B-B14F-4D97-AF65-F5344CB8AC3E}">
        <p14:creationId xmlns:p14="http://schemas.microsoft.com/office/powerpoint/2010/main" val="1664059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1967752" y="1075770"/>
            <a:ext cx="8229600" cy="4530725"/>
          </a:xfrm>
        </p:spPr>
        <p:txBody>
          <a:bodyPr/>
          <a:lstStyle/>
          <a:p>
            <a:pPr>
              <a:buFont typeface="Wingdings" panose="05000000000000000000" pitchFamily="2" charset="2"/>
              <a:buNone/>
            </a:pPr>
            <a:r>
              <a:rPr lang="en-US" altLang="en-US" dirty="0" smtClean="0">
                <a:latin typeface="Calibri" panose="020F0502020204030204" pitchFamily="34" charset="0"/>
              </a:rPr>
              <a:t>    They go together practically. We must be ever wary of collapsing evangelism into deed ministry as the social gospel did, but loving deeds are an irreplaceable witness to the power and nature of God’s grace, an irreplaceable testimony to the truth of the gospel.</a:t>
            </a:r>
          </a:p>
        </p:txBody>
      </p:sp>
    </p:spTree>
    <p:extLst>
      <p:ext uri="{BB962C8B-B14F-4D97-AF65-F5344CB8AC3E}">
        <p14:creationId xmlns:p14="http://schemas.microsoft.com/office/powerpoint/2010/main" val="221379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1940859" y="914405"/>
            <a:ext cx="8229600" cy="4530725"/>
          </a:xfrm>
        </p:spPr>
        <p:txBody>
          <a:bodyPr/>
          <a:lstStyle/>
          <a:p>
            <a:pPr>
              <a:buFont typeface="Wingdings" panose="05000000000000000000" pitchFamily="2" charset="2"/>
              <a:buNone/>
            </a:pPr>
            <a:r>
              <a:rPr lang="en-US" altLang="en-US" sz="2200" dirty="0">
                <a:latin typeface="Calibri" panose="020F0502020204030204" pitchFamily="34" charset="0"/>
              </a:rPr>
              <a:t>    Doug </a:t>
            </a:r>
            <a:r>
              <a:rPr lang="en-US" altLang="en-US" sz="2200" dirty="0" err="1">
                <a:latin typeface="Calibri" panose="020F0502020204030204" pitchFamily="34" charset="0"/>
              </a:rPr>
              <a:t>Birdsall</a:t>
            </a:r>
            <a:r>
              <a:rPr lang="en-US" altLang="en-US" sz="2200" dirty="0">
                <a:latin typeface="Calibri" panose="020F0502020204030204" pitchFamily="34" charset="0"/>
              </a:rPr>
              <a:t>, </a:t>
            </a:r>
            <a:r>
              <a:rPr lang="en-US" altLang="en-US" sz="2200" dirty="0" smtClean="0">
                <a:latin typeface="Calibri" panose="020F0502020204030204" pitchFamily="34" charset="0"/>
              </a:rPr>
              <a:t>Lausanne </a:t>
            </a:r>
            <a:r>
              <a:rPr lang="en-US" altLang="en-US" sz="2200" dirty="0">
                <a:latin typeface="Calibri" panose="020F0502020204030204" pitchFamily="34" charset="0"/>
              </a:rPr>
              <a:t>III Executive Chair, an Asian Access missionary based at Gordon-Conwell Seminary, was interviewed by </a:t>
            </a:r>
            <a:r>
              <a:rPr lang="en-US" altLang="en-US" sz="2200" i="1" dirty="0">
                <a:latin typeface="Calibri" panose="020F0502020204030204" pitchFamily="34" charset="0"/>
              </a:rPr>
              <a:t>CT</a:t>
            </a:r>
            <a:r>
              <a:rPr lang="en-US" altLang="en-US" sz="2200" dirty="0">
                <a:latin typeface="Calibri" panose="020F0502020204030204" pitchFamily="34" charset="0"/>
              </a:rPr>
              <a:t> and has a similar emphasis.  Quoting from the article:</a:t>
            </a:r>
          </a:p>
          <a:p>
            <a:pPr>
              <a:buFont typeface="Wingdings" panose="05000000000000000000" pitchFamily="2" charset="2"/>
              <a:buNone/>
            </a:pPr>
            <a:r>
              <a:rPr lang="en-US" altLang="en-US" sz="2200" dirty="0">
                <a:latin typeface="Calibri" panose="020F0502020204030204" pitchFamily="34" charset="0"/>
              </a:rPr>
              <a:t>    “</a:t>
            </a:r>
            <a:r>
              <a:rPr lang="en-US" altLang="en-US" sz="2200" dirty="0" err="1">
                <a:latin typeface="Calibri" panose="020F0502020204030204" pitchFamily="34" charset="0"/>
              </a:rPr>
              <a:t>Birdsall</a:t>
            </a:r>
            <a:r>
              <a:rPr lang="en-US" altLang="en-US" sz="2200" dirty="0">
                <a:latin typeface="Calibri" panose="020F0502020204030204" pitchFamily="34" charset="0"/>
              </a:rPr>
              <a:t> says evangelism and social justice must go hand in hand. In light of pluralistic societies and the New Atheism, he says, Christians are more likely to embrace justice and mercy matters at the expense of the foundational truths that Jesus is the only way to God and that Scripture is the ultimate authority. It's never hard to find enough American churchgoers to build a house, but drawing interest in a Bible study is another matter, says </a:t>
            </a:r>
            <a:r>
              <a:rPr lang="en-US" altLang="en-US" sz="2200" dirty="0" err="1">
                <a:latin typeface="Calibri" panose="020F0502020204030204" pitchFamily="34" charset="0"/>
              </a:rPr>
              <a:t>Birdsall</a:t>
            </a:r>
            <a:r>
              <a:rPr lang="en-US" altLang="en-US" sz="2200" dirty="0">
                <a:latin typeface="Calibri" panose="020F0502020204030204" pitchFamily="34" charset="0"/>
              </a:rPr>
              <a:t>.”</a:t>
            </a:r>
          </a:p>
        </p:txBody>
      </p:sp>
    </p:spTree>
    <p:extLst>
      <p:ext uri="{BB962C8B-B14F-4D97-AF65-F5344CB8AC3E}">
        <p14:creationId xmlns:p14="http://schemas.microsoft.com/office/powerpoint/2010/main" val="12687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1954306" y="793381"/>
            <a:ext cx="8229600" cy="4530725"/>
          </a:xfrm>
        </p:spPr>
        <p:txBody>
          <a:bodyPr/>
          <a:lstStyle/>
          <a:p>
            <a:pPr>
              <a:buFont typeface="Wingdings" panose="05000000000000000000" pitchFamily="2" charset="2"/>
              <a:buNone/>
            </a:pPr>
            <a:r>
              <a:rPr lang="en-US" altLang="en-US" dirty="0" smtClean="0">
                <a:latin typeface="Calibri" panose="020F0502020204030204" pitchFamily="34" charset="0"/>
              </a:rPr>
              <a:t>“‘There is a concern that our message is offensive, so there is a tendency to downplay it because respectability and likeability are important to us,’ </a:t>
            </a:r>
            <a:r>
              <a:rPr lang="en-US" altLang="en-US" dirty="0" err="1" smtClean="0">
                <a:latin typeface="Calibri" panose="020F0502020204030204" pitchFamily="34" charset="0"/>
              </a:rPr>
              <a:t>Birdsall</a:t>
            </a:r>
            <a:r>
              <a:rPr lang="en-US" altLang="en-US" dirty="0" smtClean="0">
                <a:latin typeface="Calibri" panose="020F0502020204030204" pitchFamily="34" charset="0"/>
              </a:rPr>
              <a:t> says. ‘If we do everything but proclaim the message, that's just a partial gospel.’”</a:t>
            </a:r>
          </a:p>
          <a:p>
            <a:pPr>
              <a:buFont typeface="Wingdings" panose="05000000000000000000" pitchFamily="2" charset="2"/>
              <a:buNone/>
            </a:pPr>
            <a:endParaRPr lang="en-US" altLang="en-US" dirty="0" smtClean="0">
              <a:latin typeface="Calibri" panose="020F0502020204030204" pitchFamily="34" charset="0"/>
              <a:hlinkClick r:id="rId2"/>
            </a:endParaRPr>
          </a:p>
          <a:p>
            <a:pPr>
              <a:buFont typeface="Wingdings" panose="05000000000000000000" pitchFamily="2" charset="2"/>
              <a:buNone/>
            </a:pPr>
            <a:r>
              <a:rPr lang="en-US" altLang="en-US" dirty="0" smtClean="0">
                <a:latin typeface="Calibri" panose="020F0502020204030204" pitchFamily="34" charset="0"/>
                <a:hlinkClick r:id="rId2"/>
              </a:rPr>
              <a:t>http://www.christianitytoday.com/ct/2010/september/34.66.html</a:t>
            </a:r>
            <a:endParaRPr lang="en-US" altLang="en-US" dirty="0" smtClean="0">
              <a:latin typeface="Calibri" panose="020F0502020204030204" pitchFamily="34" charset="0"/>
            </a:endParaRPr>
          </a:p>
          <a:p>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0148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1981200" y="766487"/>
            <a:ext cx="8229600" cy="4530725"/>
          </a:xfrm>
        </p:spPr>
        <p:txBody>
          <a:bodyPr/>
          <a:lstStyle/>
          <a:p>
            <a:pPr marL="514338" indent="-514338">
              <a:buNone/>
            </a:pPr>
            <a:r>
              <a:rPr lang="en-US" altLang="en-US" sz="2400" dirty="0">
                <a:latin typeface="Calibri" panose="020F0502020204030204" pitchFamily="34" charset="0"/>
              </a:rPr>
              <a:t>Some Reminders for us in the EFCA –</a:t>
            </a:r>
          </a:p>
          <a:p>
            <a:pPr marL="514338" indent="-514338">
              <a:buFont typeface="Garamond" panose="02020404030301010803" pitchFamily="18" charset="0"/>
              <a:buAutoNum type="arabicPeriod"/>
            </a:pPr>
            <a:r>
              <a:rPr lang="en-US" altLang="en-US" sz="2400" dirty="0">
                <a:latin typeface="Calibri" panose="020F0502020204030204" pitchFamily="34" charset="0"/>
              </a:rPr>
              <a:t>This statement occurs in the larger SOF, which consists of other important truths.</a:t>
            </a:r>
          </a:p>
          <a:p>
            <a:pPr marL="514338" indent="-514338">
              <a:buFont typeface="Garamond" panose="02020404030301010803" pitchFamily="18" charset="0"/>
              <a:buAutoNum type="arabicPeriod"/>
            </a:pPr>
            <a:r>
              <a:rPr lang="en-US" altLang="en-US" sz="2400" dirty="0">
                <a:latin typeface="Calibri" panose="020F0502020204030204" pitchFamily="34" charset="0"/>
              </a:rPr>
              <a:t>We must distinguish between the gospel and the entailments or effects of the gospel.</a:t>
            </a:r>
          </a:p>
          <a:p>
            <a:pPr marL="514338" indent="-514338">
              <a:buFont typeface="Garamond" panose="02020404030301010803" pitchFamily="18" charset="0"/>
              <a:buAutoNum type="arabicPeriod"/>
            </a:pPr>
            <a:r>
              <a:rPr lang="en-US" altLang="en-US" sz="2400" dirty="0">
                <a:latin typeface="Calibri" panose="020F0502020204030204" pitchFamily="34" charset="0"/>
              </a:rPr>
              <a:t>The connection must be made so this ministry is not merely trendy.  It is biblical.</a:t>
            </a:r>
          </a:p>
          <a:p>
            <a:pPr marL="514338" indent="-514338">
              <a:buFont typeface="Garamond" panose="02020404030301010803" pitchFamily="18" charset="0"/>
              <a:buAutoNum type="arabicPeriod"/>
            </a:pPr>
            <a:r>
              <a:rPr lang="en-US" altLang="en-US" sz="2400" dirty="0">
                <a:latin typeface="Calibri" panose="020F0502020204030204" pitchFamily="34" charset="0"/>
              </a:rPr>
              <a:t>We are concerned to save people for time and eternity and to reduce suffering in this world and the next.</a:t>
            </a:r>
          </a:p>
          <a:p>
            <a:pPr marL="514338" indent="-514338">
              <a:buFont typeface="Garamond" panose="02020404030301010803" pitchFamily="18" charset="0"/>
              <a:buAutoNum type="arabicPeriod"/>
            </a:pPr>
            <a:r>
              <a:rPr lang="en-US" altLang="en-US" sz="2400" dirty="0">
                <a:latin typeface="Calibri" panose="020F0502020204030204" pitchFamily="34" charset="0"/>
              </a:rPr>
              <a:t>The ballast - the doctrine of hell.</a:t>
            </a:r>
          </a:p>
        </p:txBody>
      </p:sp>
    </p:spTree>
    <p:extLst>
      <p:ext uri="{BB962C8B-B14F-4D97-AF65-F5344CB8AC3E}">
        <p14:creationId xmlns:p14="http://schemas.microsoft.com/office/powerpoint/2010/main" val="421805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1981200" y="766487"/>
            <a:ext cx="8229600" cy="4530725"/>
          </a:xfrm>
        </p:spPr>
        <p:txBody>
          <a:bodyPr/>
          <a:lstStyle/>
          <a:p>
            <a:pPr marL="514338" indent="-514338">
              <a:buNone/>
            </a:pPr>
            <a:r>
              <a:rPr lang="en-US" sz="2400" dirty="0">
                <a:latin typeface="Calibri" panose="020F0502020204030204" pitchFamily="34" charset="0"/>
              </a:rPr>
              <a:t>Mark </a:t>
            </a:r>
            <a:r>
              <a:rPr lang="en-US" sz="2400" dirty="0" err="1">
                <a:latin typeface="Calibri" panose="020F0502020204030204" pitchFamily="34" charset="0"/>
              </a:rPr>
              <a:t>Dever</a:t>
            </a:r>
            <a:r>
              <a:rPr lang="en-US" sz="2400" dirty="0" smtClean="0">
                <a:latin typeface="Calibri" panose="020F0502020204030204" pitchFamily="34" charset="0"/>
              </a:rPr>
              <a:t>, “How </a:t>
            </a:r>
            <a:r>
              <a:rPr lang="en-US" sz="2400" dirty="0">
                <a:latin typeface="Calibri" panose="020F0502020204030204" pitchFamily="34" charset="0"/>
              </a:rPr>
              <a:t>to </a:t>
            </a:r>
            <a:r>
              <a:rPr lang="en-US" sz="2400" dirty="0" smtClean="0">
                <a:latin typeface="Calibri" panose="020F0502020204030204" pitchFamily="34" charset="0"/>
              </a:rPr>
              <a:t>Survive </a:t>
            </a:r>
            <a:r>
              <a:rPr lang="en-US" sz="2400" dirty="0">
                <a:latin typeface="Calibri" panose="020F0502020204030204" pitchFamily="34" charset="0"/>
              </a:rPr>
              <a:t>a Cultural </a:t>
            </a:r>
            <a:r>
              <a:rPr lang="en-US" sz="2400" dirty="0" smtClean="0">
                <a:latin typeface="Calibri" panose="020F0502020204030204" pitchFamily="34" charset="0"/>
              </a:rPr>
              <a:t>Crisis”</a:t>
            </a:r>
          </a:p>
          <a:p>
            <a:pPr marL="457200" indent="-457200">
              <a:buFont typeface="+mj-lt"/>
              <a:buAutoNum type="arabicPeriod"/>
            </a:pPr>
            <a:r>
              <a:rPr lang="en-US" sz="2400" dirty="0" smtClean="0">
                <a:latin typeface="Calibri" panose="020F0502020204030204" pitchFamily="34" charset="0"/>
              </a:rPr>
              <a:t>Remember </a:t>
            </a:r>
            <a:r>
              <a:rPr lang="en-US" sz="2400" dirty="0">
                <a:latin typeface="Calibri" panose="020F0502020204030204" pitchFamily="34" charset="0"/>
              </a:rPr>
              <a:t>that churches exist to work for supernatural change</a:t>
            </a:r>
            <a:r>
              <a:rPr lang="en-US" sz="2400" dirty="0" smtClean="0">
                <a:latin typeface="Calibri" panose="020F0502020204030204" pitchFamily="34" charset="0"/>
              </a:rPr>
              <a:t>.</a:t>
            </a:r>
          </a:p>
          <a:p>
            <a:pPr marL="457200" indent="-457200">
              <a:buFont typeface="+mj-lt"/>
              <a:buAutoNum type="arabicPeriod"/>
            </a:pPr>
            <a:r>
              <a:rPr lang="en-US" sz="2400" dirty="0" smtClean="0">
                <a:latin typeface="Calibri" panose="020F0502020204030204" pitchFamily="34" charset="0"/>
              </a:rPr>
              <a:t>Understand </a:t>
            </a:r>
            <a:r>
              <a:rPr lang="en-US" sz="2400" dirty="0">
                <a:latin typeface="Calibri" panose="020F0502020204030204" pitchFamily="34" charset="0"/>
              </a:rPr>
              <a:t>that persecution is normal. </a:t>
            </a:r>
            <a:endParaRPr lang="en-US" sz="2400" dirty="0" smtClean="0">
              <a:latin typeface="Calibri" panose="020F0502020204030204" pitchFamily="34" charset="0"/>
            </a:endParaRPr>
          </a:p>
          <a:p>
            <a:pPr marL="457200" indent="-457200">
              <a:buFont typeface="+mj-lt"/>
              <a:buAutoNum type="arabicPeriod"/>
            </a:pPr>
            <a:r>
              <a:rPr lang="en-US" sz="2400" dirty="0" smtClean="0">
                <a:latin typeface="Calibri" panose="020F0502020204030204" pitchFamily="34" charset="0"/>
              </a:rPr>
              <a:t>Eschew </a:t>
            </a:r>
            <a:r>
              <a:rPr lang="en-US" sz="2400" dirty="0">
                <a:latin typeface="Calibri" panose="020F0502020204030204" pitchFamily="34" charset="0"/>
              </a:rPr>
              <a:t>utopianism.</a:t>
            </a:r>
          </a:p>
          <a:p>
            <a:pPr marL="457200" indent="-457200">
              <a:buFont typeface="+mj-lt"/>
              <a:buAutoNum type="arabicPeriod"/>
            </a:pPr>
            <a:r>
              <a:rPr lang="en-US" sz="2400" dirty="0" smtClean="0">
                <a:latin typeface="Calibri" panose="020F0502020204030204" pitchFamily="34" charset="0"/>
              </a:rPr>
              <a:t>Make </a:t>
            </a:r>
            <a:r>
              <a:rPr lang="en-US" sz="2400" dirty="0">
                <a:latin typeface="Calibri" panose="020F0502020204030204" pitchFamily="34" charset="0"/>
              </a:rPr>
              <a:t>use of our democratic stewardship.</a:t>
            </a:r>
          </a:p>
          <a:p>
            <a:pPr marL="457200" indent="-457200">
              <a:buFont typeface="+mj-lt"/>
              <a:buAutoNum type="arabicPeriod"/>
            </a:pPr>
            <a:r>
              <a:rPr lang="en-US" sz="2400" dirty="0" smtClean="0">
                <a:latin typeface="Calibri" panose="020F0502020204030204" pitchFamily="34" charset="0"/>
              </a:rPr>
              <a:t>Trust </a:t>
            </a:r>
            <a:r>
              <a:rPr lang="en-US" sz="2400" dirty="0">
                <a:latin typeface="Calibri" panose="020F0502020204030204" pitchFamily="34" charset="0"/>
              </a:rPr>
              <a:t>the Lord, not human circumstances</a:t>
            </a:r>
            <a:r>
              <a:rPr lang="en-US" sz="2400" dirty="0" smtClean="0">
                <a:latin typeface="Calibri" panose="020F0502020204030204" pitchFamily="34" charset="0"/>
              </a:rPr>
              <a:t>.</a:t>
            </a:r>
          </a:p>
          <a:p>
            <a:pPr marL="457200" indent="-457200">
              <a:buFont typeface="+mj-lt"/>
              <a:buAutoNum type="arabicPeriod"/>
            </a:pPr>
            <a:r>
              <a:rPr lang="en-US" sz="2400" dirty="0" smtClean="0">
                <a:latin typeface="Calibri" panose="020F0502020204030204" pitchFamily="34" charset="0"/>
              </a:rPr>
              <a:t>Remember </a:t>
            </a:r>
            <a:r>
              <a:rPr lang="en-US" sz="2400" dirty="0">
                <a:latin typeface="Calibri" panose="020F0502020204030204" pitchFamily="34" charset="0"/>
              </a:rPr>
              <a:t>that everything we have is God's grace.</a:t>
            </a:r>
          </a:p>
          <a:p>
            <a:pPr marL="457200" indent="-457200">
              <a:buFont typeface="+mj-lt"/>
              <a:buAutoNum type="arabicPeriod"/>
            </a:pPr>
            <a:r>
              <a:rPr lang="en-US" sz="2400" dirty="0" smtClean="0">
                <a:latin typeface="Calibri" panose="020F0502020204030204" pitchFamily="34" charset="0"/>
              </a:rPr>
              <a:t>Rest </a:t>
            </a:r>
            <a:r>
              <a:rPr lang="en-US" sz="2400" dirty="0">
                <a:latin typeface="Calibri" panose="020F0502020204030204" pitchFamily="34" charset="0"/>
              </a:rPr>
              <a:t>in the certainty of Christ's victory.</a:t>
            </a:r>
          </a:p>
          <a:p>
            <a:pPr marL="514338" indent="-514338">
              <a:buNone/>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366092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524315"/>
          </a:xfrm>
          <a:prstGeom prst="rect">
            <a:avLst/>
          </a:prstGeom>
          <a:noFill/>
        </p:spPr>
        <p:txBody>
          <a:bodyPr wrap="square" rtlCol="0">
            <a:spAutoFit/>
          </a:bodyPr>
          <a:lstStyle/>
          <a:p>
            <a:pPr algn="ctr"/>
            <a:r>
              <a:rPr lang="en-US" sz="2400" b="1" dirty="0">
                <a:solidFill>
                  <a:prstClr val="black"/>
                </a:solidFill>
              </a:rPr>
              <a:t>Christian Living </a:t>
            </a:r>
          </a:p>
          <a:p>
            <a:r>
              <a:rPr lang="en-US" sz="2400" dirty="0">
                <a:solidFill>
                  <a:prstClr val="black"/>
                </a:solidFill>
              </a:rPr>
              <a:t>8. We believe that God's justifying grace must not be separated from His sanctifying power and purpose. God commands us to love Him supremely and others sacrificially, and to live out our faith with care for one another, compassion toward the poor and justice for the oppressed. </a:t>
            </a:r>
            <a:r>
              <a:rPr lang="en-US" sz="2400" dirty="0">
                <a:solidFill>
                  <a:srgbClr val="FF0000"/>
                </a:solidFill>
              </a:rPr>
              <a:t>With God’s Word, the Spirit’s power, and fervent prayer in Christ’s name, we are to combat the spiritual forces of evil. </a:t>
            </a:r>
            <a:r>
              <a:rPr lang="en-US" sz="2400" dirty="0">
                <a:solidFill>
                  <a:prstClr val="black"/>
                </a:solidFill>
              </a:rPr>
              <a:t>In obedience to Christ’s commission, we are to make disciples among all people, always bearing witness to the gospel in word and deed. </a:t>
            </a:r>
          </a:p>
          <a:p>
            <a:endParaRPr lang="en-US" sz="2400" dirty="0">
              <a:solidFill>
                <a:prstClr val="black"/>
              </a:solidFill>
            </a:endParaRPr>
          </a:p>
        </p:txBody>
      </p:sp>
    </p:spTree>
    <p:extLst>
      <p:ext uri="{BB962C8B-B14F-4D97-AF65-F5344CB8AC3E}">
        <p14:creationId xmlns:p14="http://schemas.microsoft.com/office/powerpoint/2010/main" val="20317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41254" y="1180731"/>
            <a:ext cx="8566951" cy="2308324"/>
          </a:xfrm>
          <a:prstGeom prst="rect">
            <a:avLst/>
          </a:prstGeom>
          <a:noFill/>
        </p:spPr>
        <p:txBody>
          <a:bodyPr wrap="square" rtlCol="0">
            <a:spAutoFit/>
          </a:bodyPr>
          <a:lstStyle/>
          <a:p>
            <a:r>
              <a:rPr lang="en-US" sz="2400" dirty="0">
                <a:solidFill>
                  <a:srgbClr val="000000"/>
                </a:solidFill>
                <a:latin typeface="Calibri" panose="020F0502020204030204" pitchFamily="34" charset="0"/>
              </a:rPr>
              <a:t>We believe that with God’s Word, the Spirit’s power, and fervent prayer in Christ’s name (Eph. 6:10-18), we (Heb. 3:13; 10:25), are to combat the spiritual forces of evil (2 Cor. 10:3-5; Eph. 6:11, 12; 2 Tim. 4:7; 1 Jn. 5:3-4).</a:t>
            </a:r>
          </a:p>
          <a:p>
            <a:pPr marL="457189" indent="-457189">
              <a:buFontTx/>
              <a:buAutoNum type="arabicPeriod" startAt="3"/>
            </a:pPr>
            <a:endParaRPr lang="en-US" sz="2400" dirty="0">
              <a:solidFill>
                <a:srgbClr val="000000"/>
              </a:solidFill>
              <a:latin typeface="Calibri" panose="020F0502020204030204" pitchFamily="34" charset="0"/>
            </a:endParaRPr>
          </a:p>
          <a:p>
            <a:pPr marL="457189" indent="-457189">
              <a:buFontTx/>
              <a:buAutoNum type="arabicPeriod" startAt="3"/>
            </a:pP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9041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Spiritual Life in the Now and Not Yet</a:t>
            </a:r>
            <a:endParaRPr lang="en-US" b="1" dirty="0"/>
          </a:p>
        </p:txBody>
      </p:sp>
    </p:spTree>
    <p:extLst>
      <p:ext uri="{BB962C8B-B14F-4D97-AF65-F5344CB8AC3E}">
        <p14:creationId xmlns:p14="http://schemas.microsoft.com/office/powerpoint/2010/main" val="3942711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06672" y="1053020"/>
            <a:ext cx="7383566" cy="3416320"/>
          </a:xfrm>
          <a:prstGeom prst="rect">
            <a:avLst/>
          </a:prstGeom>
          <a:noFill/>
        </p:spPr>
        <p:txBody>
          <a:bodyPr wrap="square" rtlCol="0">
            <a:spAutoFit/>
          </a:bodyPr>
          <a:lstStyle/>
          <a:p>
            <a:r>
              <a:rPr lang="en-US" sz="2400" dirty="0"/>
              <a:t>“For our struggle,” Paul writes, “is not against flesh and blood, but against the rulers, against the authorities, against the powers of this dark world and against the spiritual forces of evil in the heavenly realms” (Eph. 6:12). God’s kingdom advances not through force of arms, but through the spread of the gospel. God’s rule is manifest where spiritual rebels turn to Jesus Christ in repentance and faith, and God’s glory is exhibited as the gospel flows out in acts of love.</a:t>
            </a:r>
          </a:p>
        </p:txBody>
      </p:sp>
    </p:spTree>
    <p:extLst>
      <p:ext uri="{BB962C8B-B14F-4D97-AF65-F5344CB8AC3E}">
        <p14:creationId xmlns:p14="http://schemas.microsoft.com/office/powerpoint/2010/main" val="1128746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713702" y="1766682"/>
            <a:ext cx="10363200" cy="1500187"/>
          </a:xfrm>
        </p:spPr>
        <p:txBody>
          <a:bodyPr/>
          <a:lstStyle/>
          <a:p>
            <a:pPr algn="ctr"/>
            <a:r>
              <a:rPr lang="en-US" sz="6000" b="1" dirty="0">
                <a:latin typeface="Calibri Light" panose="020F0302020204030204" pitchFamily="34" charset="0"/>
              </a:rPr>
              <a:t> Combat the Spiritual Forces of Evil</a:t>
            </a:r>
            <a:endParaRPr lang="en-US" altLang="en-US" sz="5800" b="1" dirty="0"/>
          </a:p>
        </p:txBody>
      </p:sp>
    </p:spTree>
    <p:extLst>
      <p:ext uri="{BB962C8B-B14F-4D97-AF65-F5344CB8AC3E}">
        <p14:creationId xmlns:p14="http://schemas.microsoft.com/office/powerpoint/2010/main" val="3589837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951209" y="1457923"/>
            <a:ext cx="10363200" cy="1500187"/>
          </a:xfrm>
        </p:spPr>
        <p:txBody>
          <a:bodyPr/>
          <a:lstStyle/>
          <a:p>
            <a:pPr algn="ctr"/>
            <a:r>
              <a:rPr lang="en-US" sz="6000" b="1" dirty="0">
                <a:latin typeface="Calibri Light" panose="020F0302020204030204" pitchFamily="34" charset="0"/>
              </a:rPr>
              <a:t> Logical and Theological Flow</a:t>
            </a:r>
            <a:endParaRPr lang="en-US" altLang="en-US" sz="6000" b="1" dirty="0"/>
          </a:p>
        </p:txBody>
      </p:sp>
    </p:spTree>
    <p:extLst>
      <p:ext uri="{BB962C8B-B14F-4D97-AF65-F5344CB8AC3E}">
        <p14:creationId xmlns:p14="http://schemas.microsoft.com/office/powerpoint/2010/main" val="17587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2732" y="1053020"/>
            <a:ext cx="10728102" cy="3046988"/>
          </a:xfrm>
          <a:prstGeom prst="rect">
            <a:avLst/>
          </a:prstGeom>
          <a:noFill/>
        </p:spPr>
        <p:txBody>
          <a:bodyPr wrap="square" rtlCol="0">
            <a:spAutoFit/>
          </a:bodyPr>
          <a:lstStyle/>
          <a:p>
            <a:r>
              <a:rPr lang="en-US" sz="2400" dirty="0"/>
              <a:t>"There are two and equal opposite errors into which our race can fall about the devils.  One is to disbelieve in their existence.  The other is to believe, and to feel an excessive and unhealthy interest in them. They themselves are equally pleased by both errors and hail a materialist or magician with the same delight." (C. S. Lewis </a:t>
            </a:r>
            <a:r>
              <a:rPr lang="en-US" sz="2400" i="1" dirty="0"/>
              <a:t>The </a:t>
            </a:r>
            <a:r>
              <a:rPr lang="en-US" sz="2400" i="1" dirty="0" err="1"/>
              <a:t>Screwtape</a:t>
            </a:r>
            <a:r>
              <a:rPr lang="en-US" sz="2400" i="1" dirty="0"/>
              <a:t> Letters,</a:t>
            </a:r>
            <a:r>
              <a:rPr lang="en-US" sz="2400" dirty="0"/>
              <a:t> preface)  </a:t>
            </a:r>
          </a:p>
          <a:p>
            <a:r>
              <a:rPr lang="en-US" sz="2400" dirty="0" smtClean="0">
                <a:solidFill>
                  <a:prstClr val="black"/>
                </a:solidFill>
              </a:rPr>
              <a:t> </a:t>
            </a:r>
            <a:endParaRPr lang="en-US" sz="2400" dirty="0">
              <a:solidFill>
                <a:prstClr val="black"/>
              </a:solidFill>
            </a:endParaRPr>
          </a:p>
          <a:p>
            <a:endParaRPr lang="en-US" sz="2400" dirty="0">
              <a:solidFill>
                <a:prstClr val="black"/>
              </a:solidFill>
            </a:endParaRPr>
          </a:p>
          <a:p>
            <a:endParaRPr lang="en-US" sz="2400" dirty="0">
              <a:solidFill>
                <a:prstClr val="black"/>
              </a:solidFill>
            </a:endParaRPr>
          </a:p>
        </p:txBody>
      </p:sp>
    </p:spTree>
    <p:extLst>
      <p:ext uri="{BB962C8B-B14F-4D97-AF65-F5344CB8AC3E}">
        <p14:creationId xmlns:p14="http://schemas.microsoft.com/office/powerpoint/2010/main" val="17725496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713702" y="1766682"/>
            <a:ext cx="10363200" cy="1500187"/>
          </a:xfrm>
        </p:spPr>
        <p:txBody>
          <a:bodyPr/>
          <a:lstStyle/>
          <a:p>
            <a:pPr algn="ctr"/>
            <a:r>
              <a:rPr lang="en-US" sz="6000" b="1" dirty="0" smtClean="0">
                <a:latin typeface="Calibri Light" panose="020F0302020204030204" pitchFamily="34" charset="0"/>
              </a:rPr>
              <a:t>Satan: Scripture</a:t>
            </a:r>
            <a:endParaRPr lang="en-US" altLang="en-US" sz="5800" b="1" dirty="0"/>
          </a:p>
        </p:txBody>
      </p:sp>
    </p:spTree>
    <p:extLst>
      <p:ext uri="{BB962C8B-B14F-4D97-AF65-F5344CB8AC3E}">
        <p14:creationId xmlns:p14="http://schemas.microsoft.com/office/powerpoint/2010/main" val="34715239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2732" y="1053020"/>
            <a:ext cx="10728102" cy="5262979"/>
          </a:xfrm>
          <a:prstGeom prst="rect">
            <a:avLst/>
          </a:prstGeom>
          <a:noFill/>
        </p:spPr>
        <p:txBody>
          <a:bodyPr wrap="square" rtlCol="0">
            <a:spAutoFit/>
          </a:bodyPr>
          <a:lstStyle/>
          <a:p>
            <a:r>
              <a:rPr lang="en-US" sz="2400" dirty="0"/>
              <a:t>Genesis </a:t>
            </a:r>
            <a:r>
              <a:rPr lang="en-US" sz="2400" dirty="0" smtClean="0"/>
              <a:t>3:1: Now </a:t>
            </a:r>
            <a:r>
              <a:rPr lang="en-US" sz="2400" dirty="0"/>
              <a:t>the serpent was more crafty than any other beast of the field that the </a:t>
            </a:r>
            <a:r>
              <a:rPr lang="en-US" sz="2400" cap="small" dirty="0"/>
              <a:t>Lord</a:t>
            </a:r>
            <a:r>
              <a:rPr lang="en-US" sz="2400" dirty="0"/>
              <a:t> God had made. He said to the woman, “Did God actually say, ‘You shall not eat of any tree in the garden</a:t>
            </a:r>
            <a:r>
              <a:rPr lang="en-US" sz="2400" dirty="0" smtClean="0"/>
              <a:t>’?”</a:t>
            </a:r>
          </a:p>
          <a:p>
            <a:r>
              <a:rPr lang="en-US" sz="2400" dirty="0"/>
              <a:t>1 Chronicles </a:t>
            </a:r>
            <a:r>
              <a:rPr lang="en-US" sz="2400" dirty="0" smtClean="0"/>
              <a:t>21:1–30: Then </a:t>
            </a:r>
            <a:r>
              <a:rPr lang="en-US" sz="2400" dirty="0"/>
              <a:t>Satan stood against Israel and incited David to number Israel.</a:t>
            </a:r>
            <a:endParaRPr lang="en-US" sz="2400" dirty="0" smtClean="0"/>
          </a:p>
          <a:p>
            <a:r>
              <a:rPr lang="en-US" sz="2400" dirty="0" smtClean="0"/>
              <a:t> </a:t>
            </a:r>
            <a:r>
              <a:rPr lang="en-US" sz="2400" dirty="0"/>
              <a:t>Job </a:t>
            </a:r>
            <a:r>
              <a:rPr lang="en-US" sz="2400" dirty="0" smtClean="0"/>
              <a:t>1:6–12: Now </a:t>
            </a:r>
            <a:r>
              <a:rPr lang="en-US" sz="2400" dirty="0"/>
              <a:t>there was a day when the sons of God came to present themselves before the </a:t>
            </a:r>
            <a:r>
              <a:rPr lang="en-US" sz="2400" cap="small" dirty="0"/>
              <a:t>Lord</a:t>
            </a:r>
            <a:r>
              <a:rPr lang="en-US" sz="2400" dirty="0"/>
              <a:t>, and Satan also came among </a:t>
            </a:r>
            <a:r>
              <a:rPr lang="en-US" sz="2400" dirty="0" smtClean="0"/>
              <a:t>them.</a:t>
            </a:r>
          </a:p>
          <a:p>
            <a:r>
              <a:rPr lang="en-US" sz="2400" dirty="0"/>
              <a:t>Zechariah </a:t>
            </a:r>
            <a:r>
              <a:rPr lang="en-US" sz="2400" dirty="0" smtClean="0"/>
              <a:t>3:1–2: Then </a:t>
            </a:r>
            <a:r>
              <a:rPr lang="en-US" sz="2400" dirty="0"/>
              <a:t>he showed me Joshua the high priest standing before the angel of the </a:t>
            </a:r>
            <a:r>
              <a:rPr lang="en-US" sz="2400" cap="small" dirty="0"/>
              <a:t>Lord</a:t>
            </a:r>
            <a:r>
              <a:rPr lang="en-US" sz="2400" dirty="0"/>
              <a:t>, and Satan standing at his right hand to accuse him. </a:t>
            </a:r>
            <a:r>
              <a:rPr lang="en-US" sz="2400" dirty="0" smtClean="0"/>
              <a:t>And </a:t>
            </a:r>
            <a:r>
              <a:rPr lang="en-US" sz="2400" dirty="0"/>
              <a:t>the </a:t>
            </a:r>
            <a:r>
              <a:rPr lang="en-US" sz="2400" cap="small" dirty="0"/>
              <a:t>Lord</a:t>
            </a:r>
            <a:r>
              <a:rPr lang="en-US" sz="2400" dirty="0"/>
              <a:t> said to Satan, “The </a:t>
            </a:r>
            <a:r>
              <a:rPr lang="en-US" sz="2400" cap="small" dirty="0"/>
              <a:t>Lord</a:t>
            </a:r>
            <a:r>
              <a:rPr lang="en-US" sz="2400" dirty="0"/>
              <a:t> rebuke you, O Satan! The </a:t>
            </a:r>
            <a:r>
              <a:rPr lang="en-US" sz="2400" cap="small" dirty="0"/>
              <a:t>Lord</a:t>
            </a:r>
            <a:r>
              <a:rPr lang="en-US" sz="2400" dirty="0"/>
              <a:t> who has chosen Jerusalem rebuke you! Is not this a brand plucked from the fire?” </a:t>
            </a:r>
          </a:p>
          <a:p>
            <a:r>
              <a:rPr lang="en-US" sz="2400" dirty="0" smtClean="0"/>
              <a:t> </a:t>
            </a:r>
            <a:endParaRPr lang="en-US" sz="2400" dirty="0"/>
          </a:p>
          <a:p>
            <a:endParaRPr lang="en-US" sz="2400" dirty="0"/>
          </a:p>
          <a:p>
            <a:endParaRPr lang="en-US" sz="2400" dirty="0"/>
          </a:p>
        </p:txBody>
      </p:sp>
    </p:spTree>
    <p:extLst>
      <p:ext uri="{BB962C8B-B14F-4D97-AF65-F5344CB8AC3E}">
        <p14:creationId xmlns:p14="http://schemas.microsoft.com/office/powerpoint/2010/main" val="15689979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2732" y="1053020"/>
            <a:ext cx="10728102" cy="5632311"/>
          </a:xfrm>
          <a:prstGeom prst="rect">
            <a:avLst/>
          </a:prstGeom>
          <a:noFill/>
        </p:spPr>
        <p:txBody>
          <a:bodyPr wrap="square" rtlCol="0">
            <a:spAutoFit/>
          </a:bodyPr>
          <a:lstStyle/>
          <a:p>
            <a:r>
              <a:rPr lang="en-US" sz="2000" dirty="0" smtClean="0"/>
              <a:t>Matthew 4:1–11: Then </a:t>
            </a:r>
            <a:r>
              <a:rPr lang="en-US" sz="2000" dirty="0"/>
              <a:t>Jesus was led up by the Spirit into the wilderness to be tempted by the devil</a:t>
            </a:r>
            <a:r>
              <a:rPr lang="en-US" sz="2000" dirty="0" smtClean="0"/>
              <a:t>.</a:t>
            </a:r>
          </a:p>
          <a:p>
            <a:r>
              <a:rPr lang="en-US" sz="2000" dirty="0"/>
              <a:t>Matthew </a:t>
            </a:r>
            <a:r>
              <a:rPr lang="en-US" sz="2000" dirty="0" smtClean="0"/>
              <a:t>6:5–15: And </a:t>
            </a:r>
            <a:r>
              <a:rPr lang="en-US" sz="2000" dirty="0"/>
              <a:t>lead us not into temptation, but deliver us from evil</a:t>
            </a:r>
            <a:r>
              <a:rPr lang="en-US" sz="2000" dirty="0" smtClean="0"/>
              <a:t>.</a:t>
            </a:r>
          </a:p>
          <a:p>
            <a:r>
              <a:rPr lang="en-US" sz="2000" dirty="0"/>
              <a:t>Matthew </a:t>
            </a:r>
            <a:r>
              <a:rPr lang="en-US" sz="2000" dirty="0" smtClean="0"/>
              <a:t>12:22–30: Then </a:t>
            </a:r>
            <a:r>
              <a:rPr lang="en-US" sz="2000" dirty="0"/>
              <a:t>a demon-oppressed man who was blind and mute was brought to him, and he healed him, so that the man spoke and saw. </a:t>
            </a:r>
            <a:r>
              <a:rPr lang="en-US" sz="2000" dirty="0" smtClean="0"/>
              <a:t>. . . “</a:t>
            </a:r>
            <a:r>
              <a:rPr lang="en-US" sz="2000" dirty="0"/>
              <a:t>Every kingdom divided against itself is laid waste, and no city or house divided against itself will stand. </a:t>
            </a:r>
            <a:r>
              <a:rPr lang="en-US" sz="2000" dirty="0" smtClean="0"/>
              <a:t>And </a:t>
            </a:r>
            <a:r>
              <a:rPr lang="en-US" sz="2000" dirty="0"/>
              <a:t>if Satan casts out Satan, he is divided against himself. How then will his kingdom stand? </a:t>
            </a:r>
            <a:r>
              <a:rPr lang="en-US" sz="2000" dirty="0" smtClean="0"/>
              <a:t>. . . But </a:t>
            </a:r>
            <a:r>
              <a:rPr lang="en-US" sz="2000" dirty="0"/>
              <a:t>if it is by the Spirit of God that I cast out demons, then the kingdom of God has come upon you</a:t>
            </a:r>
            <a:r>
              <a:rPr lang="en-US" sz="2000" dirty="0" smtClean="0"/>
              <a:t>.</a:t>
            </a:r>
          </a:p>
          <a:p>
            <a:r>
              <a:rPr lang="en-US" sz="2000" dirty="0"/>
              <a:t>Matthew </a:t>
            </a:r>
            <a:r>
              <a:rPr lang="en-US" sz="2000" dirty="0" smtClean="0"/>
              <a:t>13:1–23: When </a:t>
            </a:r>
            <a:r>
              <a:rPr lang="en-US" sz="2000" dirty="0"/>
              <a:t>anyone hears the word of the kingdom and does not understand it, the evil one comes and snatches away what has been sown in his heart</a:t>
            </a:r>
            <a:r>
              <a:rPr lang="en-US" sz="2000" dirty="0" smtClean="0"/>
              <a:t>.</a:t>
            </a:r>
          </a:p>
          <a:p>
            <a:r>
              <a:rPr lang="en-US" sz="2000" dirty="0"/>
              <a:t>Mark </a:t>
            </a:r>
            <a:r>
              <a:rPr lang="en-US" sz="2000" dirty="0" smtClean="0"/>
              <a:t>1:12–13: The </a:t>
            </a:r>
            <a:r>
              <a:rPr lang="en-US" sz="2000" dirty="0"/>
              <a:t>Spirit immediately drove him out into the wilderness. </a:t>
            </a:r>
            <a:r>
              <a:rPr lang="en-US" sz="2000" dirty="0" smtClean="0"/>
              <a:t>And </a:t>
            </a:r>
            <a:r>
              <a:rPr lang="en-US" sz="2000" dirty="0"/>
              <a:t>he was in the wilderness forty days, being tempted by Satan. And he was with the wild animals, and the angels were ministering to him. </a:t>
            </a:r>
            <a:endParaRPr lang="en-US" sz="2000" dirty="0" smtClean="0"/>
          </a:p>
          <a:p>
            <a:r>
              <a:rPr lang="en-US" sz="2000" dirty="0"/>
              <a:t>Luke </a:t>
            </a:r>
            <a:r>
              <a:rPr lang="en-US" sz="2000" dirty="0" smtClean="0"/>
              <a:t>4:1–13: And </a:t>
            </a:r>
            <a:r>
              <a:rPr lang="en-US" sz="2000" dirty="0"/>
              <a:t>Jesus, full of the Holy Spirit, returned from the Jordan and was led by the Spirit in the wilderness 2 for forty days, being tempted by the devil. </a:t>
            </a:r>
            <a:r>
              <a:rPr lang="en-US" sz="2000" dirty="0" smtClean="0"/>
              <a:t>. . </a:t>
            </a:r>
            <a:r>
              <a:rPr lang="en-US" sz="2000" dirty="0"/>
              <a:t>“To you I will give all this authority and their glory, for it has been delivered to me, and I give it to whom I will. 7 If you, then, will worship me, it will all be yours.” </a:t>
            </a:r>
            <a:r>
              <a:rPr lang="en-US" sz="2000" dirty="0" smtClean="0"/>
              <a:t>And </a:t>
            </a:r>
            <a:r>
              <a:rPr lang="en-US" sz="2000" dirty="0"/>
              <a:t>Jesus answered him, “It is said, ‘You shall not put the Lord your God to the test.’ ” </a:t>
            </a:r>
            <a:r>
              <a:rPr lang="en-US" sz="2000" dirty="0" smtClean="0"/>
              <a:t>And </a:t>
            </a:r>
            <a:r>
              <a:rPr lang="en-US" sz="2000" dirty="0"/>
              <a:t>when the devil had ended every temptation, he departed from him until an opportune time. </a:t>
            </a:r>
          </a:p>
        </p:txBody>
      </p:sp>
    </p:spTree>
    <p:extLst>
      <p:ext uri="{BB962C8B-B14F-4D97-AF65-F5344CB8AC3E}">
        <p14:creationId xmlns:p14="http://schemas.microsoft.com/office/powerpoint/2010/main" val="7473398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2732" y="1053020"/>
            <a:ext cx="10728102" cy="5632311"/>
          </a:xfrm>
          <a:prstGeom prst="rect">
            <a:avLst/>
          </a:prstGeom>
          <a:noFill/>
        </p:spPr>
        <p:txBody>
          <a:bodyPr wrap="square" rtlCol="0">
            <a:spAutoFit/>
          </a:bodyPr>
          <a:lstStyle/>
          <a:p>
            <a:r>
              <a:rPr lang="en-US" sz="2000" dirty="0"/>
              <a:t>Luke </a:t>
            </a:r>
            <a:r>
              <a:rPr lang="en-US" sz="2000" dirty="0" smtClean="0"/>
              <a:t>22:31–34: “</a:t>
            </a:r>
            <a:r>
              <a:rPr lang="en-US" sz="2000" dirty="0"/>
              <a:t>Simon, Simon, behold, Satan demanded to have you, that he might sift you like wheat, </a:t>
            </a:r>
            <a:r>
              <a:rPr lang="en-US" sz="2000" dirty="0" smtClean="0"/>
              <a:t>but </a:t>
            </a:r>
            <a:r>
              <a:rPr lang="en-US" sz="2000" dirty="0"/>
              <a:t>I have prayed for you that your faith may not fail. And when you have turned again, strengthen your brothers</a:t>
            </a:r>
            <a:r>
              <a:rPr lang="en-US" sz="2000" dirty="0" smtClean="0"/>
              <a:t>.”</a:t>
            </a:r>
          </a:p>
          <a:p>
            <a:r>
              <a:rPr lang="en-US" sz="2000" dirty="0"/>
              <a:t>John </a:t>
            </a:r>
            <a:r>
              <a:rPr lang="en-US" sz="2000" dirty="0" smtClean="0"/>
              <a:t>17:6–19: I </a:t>
            </a:r>
            <a:r>
              <a:rPr lang="en-US" sz="2000" dirty="0"/>
              <a:t>do not ask that you take them out of the world, but that you keep them from the evil one</a:t>
            </a:r>
            <a:r>
              <a:rPr lang="en-US" sz="2000" dirty="0" smtClean="0"/>
              <a:t>.</a:t>
            </a:r>
          </a:p>
          <a:p>
            <a:r>
              <a:rPr lang="en-US" sz="2000" dirty="0"/>
              <a:t>Acts </a:t>
            </a:r>
            <a:r>
              <a:rPr lang="en-US" sz="2000" dirty="0" smtClean="0"/>
              <a:t>5:1–11: But </a:t>
            </a:r>
            <a:r>
              <a:rPr lang="en-US" sz="2000" dirty="0"/>
              <a:t>Peter said, “Ananias, why has Satan filled your heart to lie to the Holy Spirit and to keep back for yourself part of the proceeds of the land</a:t>
            </a:r>
            <a:r>
              <a:rPr lang="en-US" sz="2000" dirty="0" smtClean="0"/>
              <a:t>?</a:t>
            </a:r>
          </a:p>
          <a:p>
            <a:r>
              <a:rPr lang="en-US" sz="2000" dirty="0"/>
              <a:t>Romans </a:t>
            </a:r>
            <a:r>
              <a:rPr lang="en-US" sz="2000" dirty="0" smtClean="0"/>
              <a:t>16:17–20: I </a:t>
            </a:r>
            <a:r>
              <a:rPr lang="en-US" sz="2000" dirty="0"/>
              <a:t>appeal to you, brothers, to watch out for those who cause divisions and create obstacles contrary to the doctrine that you have been taught; avoid them. </a:t>
            </a:r>
            <a:r>
              <a:rPr lang="en-US" sz="2000" dirty="0" smtClean="0"/>
              <a:t>For </a:t>
            </a:r>
            <a:r>
              <a:rPr lang="en-US" sz="2000" dirty="0"/>
              <a:t>such persons do not serve our Lord Christ, but their own appetites, and by smooth talk and flattery they deceive the hearts of the naive. </a:t>
            </a:r>
            <a:r>
              <a:rPr lang="en-US" sz="2000" dirty="0" smtClean="0"/>
              <a:t>For </a:t>
            </a:r>
            <a:r>
              <a:rPr lang="en-US" sz="2000" dirty="0"/>
              <a:t>your obedience is known to all, so that I rejoice over you, but I want you to be wise as to what is good and innocent as to what is evil. </a:t>
            </a:r>
            <a:r>
              <a:rPr lang="en-US" sz="2000" dirty="0" smtClean="0"/>
              <a:t>The </a:t>
            </a:r>
            <a:r>
              <a:rPr lang="en-US" sz="2000" dirty="0"/>
              <a:t>God of peace will soon crush Satan under your feet. The grace of our Lord Jesus Christ be with you</a:t>
            </a:r>
            <a:r>
              <a:rPr lang="en-US" sz="2000" dirty="0" smtClean="0"/>
              <a:t>.</a:t>
            </a:r>
          </a:p>
          <a:p>
            <a:r>
              <a:rPr lang="en-US" sz="2000" dirty="0" smtClean="0"/>
              <a:t>1 Corinthians 5:1-8: </a:t>
            </a:r>
            <a:r>
              <a:rPr lang="en-US" sz="2000" dirty="0"/>
              <a:t>you are to deliver this man to Satan for the destruction of the flesh, so that his spirit may be saved in the day of the Lord</a:t>
            </a:r>
            <a:r>
              <a:rPr lang="en-US" sz="2000" dirty="0" smtClean="0"/>
              <a:t>.</a:t>
            </a:r>
          </a:p>
          <a:p>
            <a:r>
              <a:rPr lang="en-US" sz="2000" dirty="0" smtClean="0"/>
              <a:t>1 Corinthians 7:1-9: </a:t>
            </a:r>
            <a:r>
              <a:rPr lang="en-US" sz="2000" dirty="0"/>
              <a:t>Do not deprive one another, except perhaps by agreement for a limited time, that you may devote yourselves to prayer; but then come together again, so that Satan may not tempt you because of your lack of self-control. </a:t>
            </a:r>
          </a:p>
        </p:txBody>
      </p:sp>
    </p:spTree>
    <p:extLst>
      <p:ext uri="{BB962C8B-B14F-4D97-AF65-F5344CB8AC3E}">
        <p14:creationId xmlns:p14="http://schemas.microsoft.com/office/powerpoint/2010/main" val="20881496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2732" y="1053020"/>
            <a:ext cx="10728102" cy="4708981"/>
          </a:xfrm>
          <a:prstGeom prst="rect">
            <a:avLst/>
          </a:prstGeom>
          <a:noFill/>
        </p:spPr>
        <p:txBody>
          <a:bodyPr wrap="square" rtlCol="0">
            <a:spAutoFit/>
          </a:bodyPr>
          <a:lstStyle/>
          <a:p>
            <a:r>
              <a:rPr lang="en-US" sz="2000" dirty="0"/>
              <a:t>2 Corinthians </a:t>
            </a:r>
            <a:r>
              <a:rPr lang="en-US" sz="2000" dirty="0" smtClean="0"/>
              <a:t>2:3–11: Indeed</a:t>
            </a:r>
            <a:r>
              <a:rPr lang="en-US" sz="2000" dirty="0"/>
              <a:t>, what I have forgiven, if I have forgiven anything, has been for your sake in the presence of Christ, </a:t>
            </a:r>
            <a:r>
              <a:rPr lang="en-US" sz="2000" dirty="0" smtClean="0"/>
              <a:t>so </a:t>
            </a:r>
            <a:r>
              <a:rPr lang="en-US" sz="2000" dirty="0"/>
              <a:t>that we would not be outwitted by Satan; for we are not ignorant of his designs. </a:t>
            </a:r>
            <a:endParaRPr lang="en-US" sz="2000" dirty="0" smtClean="0"/>
          </a:p>
          <a:p>
            <a:r>
              <a:rPr lang="en-US" sz="2000" dirty="0"/>
              <a:t>2 Corinthians </a:t>
            </a:r>
            <a:r>
              <a:rPr lang="en-US" sz="2000" dirty="0" smtClean="0"/>
              <a:t>4:1–6: And </a:t>
            </a:r>
            <a:r>
              <a:rPr lang="en-US" sz="2000" dirty="0"/>
              <a:t>even if our gospel is veiled, it is veiled to those who are perishing</a:t>
            </a:r>
            <a:r>
              <a:rPr lang="en-US" sz="2000" dirty="0" smtClean="0"/>
              <a:t>. </a:t>
            </a:r>
            <a:r>
              <a:rPr lang="en-US" sz="2000" dirty="0"/>
              <a:t>In their case the god of this world has blinded the minds of the unbelievers, to keep them from seeing the light of the gospel of the glory of Christ, who is the image of God</a:t>
            </a:r>
            <a:r>
              <a:rPr lang="en-US" sz="2000" dirty="0" smtClean="0"/>
              <a:t>.</a:t>
            </a:r>
          </a:p>
          <a:p>
            <a:r>
              <a:rPr lang="en-US" sz="2000" dirty="0"/>
              <a:t>2 Corinthians </a:t>
            </a:r>
            <a:r>
              <a:rPr lang="en-US" sz="2000" dirty="0" smtClean="0"/>
              <a:t>11:1–4: But </a:t>
            </a:r>
            <a:r>
              <a:rPr lang="en-US" sz="2000" dirty="0"/>
              <a:t>I am afraid that as the serpent deceived Eve by his cunning, your thoughts will be led astray from a sincere and pure devotion to Christ</a:t>
            </a:r>
            <a:r>
              <a:rPr lang="en-US" sz="2000" dirty="0" smtClean="0"/>
              <a:t>.</a:t>
            </a:r>
          </a:p>
          <a:p>
            <a:r>
              <a:rPr lang="en-US" sz="2000" dirty="0"/>
              <a:t>2 Corinthians 11:5–15 </a:t>
            </a:r>
            <a:r>
              <a:rPr lang="en-US" sz="2000" dirty="0" smtClean="0"/>
              <a:t>For </a:t>
            </a:r>
            <a:r>
              <a:rPr lang="en-US" sz="2000" dirty="0"/>
              <a:t>such men are false apostles, deceitful workmen, disguising themselves as apostles of Christ. </a:t>
            </a:r>
            <a:r>
              <a:rPr lang="en-US" sz="2000" dirty="0" smtClean="0"/>
              <a:t>And </a:t>
            </a:r>
            <a:r>
              <a:rPr lang="en-US" sz="2000" dirty="0"/>
              <a:t>no wonder, for even Satan disguises himself as an angel of light. 15 So it is no surprise if his servants, also, disguise themselves as servants of righteousness. Their end will correspond to their deeds. </a:t>
            </a:r>
            <a:endParaRPr lang="en-US" sz="2000" dirty="0" smtClean="0"/>
          </a:p>
          <a:p>
            <a:r>
              <a:rPr lang="en-US" sz="2000" dirty="0"/>
              <a:t>2 Corinthians </a:t>
            </a:r>
            <a:r>
              <a:rPr lang="en-US" sz="2000" dirty="0" smtClean="0"/>
              <a:t>12:7–10: So </a:t>
            </a:r>
            <a:r>
              <a:rPr lang="en-US" sz="2000" dirty="0"/>
              <a:t>to keep me from becoming conceited because of the surpassing greatness of the revelations, a thorn was given me in the flesh, a messenger of Satan to harass me, to keep me from becoming conceited</a:t>
            </a:r>
            <a:r>
              <a:rPr lang="en-US" sz="2000" dirty="0" smtClean="0"/>
              <a:t>.</a:t>
            </a:r>
            <a:endParaRPr lang="en-US" sz="2000" dirty="0"/>
          </a:p>
        </p:txBody>
      </p:sp>
    </p:spTree>
    <p:extLst>
      <p:ext uri="{BB962C8B-B14F-4D97-AF65-F5344CB8AC3E}">
        <p14:creationId xmlns:p14="http://schemas.microsoft.com/office/powerpoint/2010/main" val="3875537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2732" y="1053020"/>
            <a:ext cx="10728102" cy="4708981"/>
          </a:xfrm>
          <a:prstGeom prst="rect">
            <a:avLst/>
          </a:prstGeom>
          <a:noFill/>
        </p:spPr>
        <p:txBody>
          <a:bodyPr wrap="square" rtlCol="0">
            <a:spAutoFit/>
          </a:bodyPr>
          <a:lstStyle/>
          <a:p>
            <a:r>
              <a:rPr lang="en-US" sz="2000" dirty="0"/>
              <a:t>Ephesians </a:t>
            </a:r>
            <a:r>
              <a:rPr lang="en-US" sz="2000" dirty="0" smtClean="0"/>
              <a:t>2:1–10: And </a:t>
            </a:r>
            <a:r>
              <a:rPr lang="en-US" sz="2000" dirty="0"/>
              <a:t>you were dead in the trespasses and sins </a:t>
            </a:r>
            <a:r>
              <a:rPr lang="en-US" sz="2000" dirty="0" smtClean="0"/>
              <a:t>in </a:t>
            </a:r>
            <a:r>
              <a:rPr lang="en-US" sz="2000" dirty="0"/>
              <a:t>which you once walked, following the course of this world, following the prince of the power of the air, the spirit that is now at work in the sons of disobedience</a:t>
            </a:r>
            <a:endParaRPr lang="en-US" sz="2000" dirty="0" smtClean="0"/>
          </a:p>
          <a:p>
            <a:r>
              <a:rPr lang="en-US" sz="2000" dirty="0" smtClean="0"/>
              <a:t>Ephesians 4:25–32:  Be </a:t>
            </a:r>
            <a:r>
              <a:rPr lang="en-US" sz="2000" dirty="0"/>
              <a:t>angry and do not sin; do not let the sun go down on your anger, </a:t>
            </a:r>
            <a:r>
              <a:rPr lang="en-US" sz="2000" dirty="0" smtClean="0"/>
              <a:t>and </a:t>
            </a:r>
            <a:r>
              <a:rPr lang="en-US" sz="2000" dirty="0"/>
              <a:t>give no opportunity to the devil. </a:t>
            </a:r>
            <a:endParaRPr lang="en-US" sz="2000" dirty="0" smtClean="0"/>
          </a:p>
          <a:p>
            <a:r>
              <a:rPr lang="en-US" sz="2000" dirty="0"/>
              <a:t>Ephesians </a:t>
            </a:r>
            <a:r>
              <a:rPr lang="en-US" sz="2000" dirty="0" smtClean="0"/>
              <a:t>6:10–20: Finally</a:t>
            </a:r>
            <a:r>
              <a:rPr lang="en-US" sz="2000" dirty="0"/>
              <a:t>, be strong in the Lord and in the strength of his might. </a:t>
            </a:r>
            <a:r>
              <a:rPr lang="en-US" sz="2000" dirty="0" smtClean="0"/>
              <a:t>Put </a:t>
            </a:r>
            <a:r>
              <a:rPr lang="en-US" sz="2000" dirty="0"/>
              <a:t>on the whole armor of God, that you may be able to stand against the schemes of the </a:t>
            </a:r>
            <a:r>
              <a:rPr lang="en-US" sz="2000" dirty="0" smtClean="0"/>
              <a:t>devil.</a:t>
            </a:r>
          </a:p>
          <a:p>
            <a:r>
              <a:rPr lang="en-US" sz="2000" dirty="0" smtClean="0"/>
              <a:t>Colossians 2:11-15: He </a:t>
            </a:r>
            <a:r>
              <a:rPr lang="en-US" sz="2000" dirty="0"/>
              <a:t>disarmed the rulers and authorities and put them to open shame, by triumphing over them in him.</a:t>
            </a:r>
            <a:endParaRPr lang="en-US" sz="2000" dirty="0" smtClean="0"/>
          </a:p>
          <a:p>
            <a:r>
              <a:rPr lang="en-US" sz="2000" dirty="0"/>
              <a:t>Hebrews </a:t>
            </a:r>
            <a:r>
              <a:rPr lang="en-US" sz="2000" dirty="0" smtClean="0"/>
              <a:t>2:10–18: Since </a:t>
            </a:r>
            <a:r>
              <a:rPr lang="en-US" sz="2000" dirty="0"/>
              <a:t>therefore the children share in flesh and blood, he himself likewise partook of the same things, that through death he might destroy the one who has the power of death, that is, the devil, </a:t>
            </a:r>
            <a:r>
              <a:rPr lang="en-US" sz="2000" dirty="0" smtClean="0"/>
              <a:t>and </a:t>
            </a:r>
            <a:r>
              <a:rPr lang="en-US" sz="2000" dirty="0"/>
              <a:t>deliver all those who through fear of death were subject to lifelong slavery.</a:t>
            </a:r>
            <a:endParaRPr lang="en-US" sz="2000" dirty="0" smtClean="0"/>
          </a:p>
          <a:p>
            <a:r>
              <a:rPr lang="en-US" sz="2000" dirty="0" smtClean="0"/>
              <a:t>1 </a:t>
            </a:r>
            <a:r>
              <a:rPr lang="en-US" sz="2000" dirty="0"/>
              <a:t>Peter </a:t>
            </a:r>
            <a:r>
              <a:rPr lang="en-US" sz="2000" dirty="0" smtClean="0"/>
              <a:t>5:8: Be </a:t>
            </a:r>
            <a:r>
              <a:rPr lang="en-US" sz="2000" dirty="0"/>
              <a:t>sober-minded; be watchful. Your adversary the devil prowls around like a roaring lion, seeking someone to devour. </a:t>
            </a:r>
            <a:endParaRPr lang="en-US" sz="2000" dirty="0" smtClean="0"/>
          </a:p>
          <a:p>
            <a:endParaRPr lang="en-US" sz="2000" dirty="0"/>
          </a:p>
        </p:txBody>
      </p:sp>
    </p:spTree>
    <p:extLst>
      <p:ext uri="{BB962C8B-B14F-4D97-AF65-F5344CB8AC3E}">
        <p14:creationId xmlns:p14="http://schemas.microsoft.com/office/powerpoint/2010/main" val="9821402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2732" y="1053020"/>
            <a:ext cx="10728102" cy="4401205"/>
          </a:xfrm>
          <a:prstGeom prst="rect">
            <a:avLst/>
          </a:prstGeom>
          <a:noFill/>
        </p:spPr>
        <p:txBody>
          <a:bodyPr wrap="square" rtlCol="0">
            <a:spAutoFit/>
          </a:bodyPr>
          <a:lstStyle/>
          <a:p>
            <a:pPr lvl="0"/>
            <a:r>
              <a:rPr lang="en-US" sz="2000" dirty="0">
                <a:solidFill>
                  <a:prstClr val="black"/>
                </a:solidFill>
              </a:rPr>
              <a:t>1 John 3:4–9: Whoever makes a practice of sinning is of the devil, for the devil has been sinning from the beginning. The reason the Son of God appeared was to destroy the works of the devil. No one born of God makes a practice of sinning, for God’s seed abides in him, and he cannot keep on sinning because he has been born of God. </a:t>
            </a:r>
          </a:p>
          <a:p>
            <a:r>
              <a:rPr lang="en-US" sz="2000" dirty="0" smtClean="0"/>
              <a:t>1 </a:t>
            </a:r>
            <a:r>
              <a:rPr lang="en-US" sz="2000" dirty="0"/>
              <a:t>John </a:t>
            </a:r>
            <a:r>
              <a:rPr lang="en-US" sz="2000" dirty="0" smtClean="0"/>
              <a:t>5:18–21: We </a:t>
            </a:r>
            <a:r>
              <a:rPr lang="en-US" sz="2000" dirty="0"/>
              <a:t>know that everyone who has been born of God does not keep on sinning, but he who was born of God protects him, and the evil one does not touch him. </a:t>
            </a:r>
            <a:r>
              <a:rPr lang="en-US" sz="2000" dirty="0" smtClean="0"/>
              <a:t>We </a:t>
            </a:r>
            <a:r>
              <a:rPr lang="en-US" sz="2000" dirty="0"/>
              <a:t>know that we are from God, and the whole world lies in the power of the evil one. </a:t>
            </a:r>
            <a:endParaRPr lang="en-US" sz="2000" dirty="0" smtClean="0"/>
          </a:p>
          <a:p>
            <a:r>
              <a:rPr lang="en-US" sz="2000" dirty="0" smtClean="0"/>
              <a:t>Revelation 12:9–10: And </a:t>
            </a:r>
            <a:r>
              <a:rPr lang="en-US" sz="2000" dirty="0"/>
              <a:t>the great dragon was thrown down, that ancient serpent, who is called the devil and Satan, the deceiver of the whole world—he was thrown down to the earth, and his angels were thrown down with him</a:t>
            </a:r>
            <a:r>
              <a:rPr lang="en-US" sz="2000" dirty="0" smtClean="0"/>
              <a:t>. </a:t>
            </a:r>
            <a:r>
              <a:rPr lang="en-US" sz="2000" dirty="0"/>
              <a:t>And I heard a loud voice in heaven, saying, “Now the salvation and the power and the kingdom of our God and the authority of his Christ have come, for the accuser of our brothers has been thrown down, who accuses them day and night before our God. </a:t>
            </a:r>
          </a:p>
          <a:p>
            <a:endParaRPr lang="en-US" sz="2000" dirty="0"/>
          </a:p>
          <a:p>
            <a:endParaRPr lang="en-US" sz="2000" dirty="0"/>
          </a:p>
        </p:txBody>
      </p:sp>
    </p:spTree>
    <p:extLst>
      <p:ext uri="{BB962C8B-B14F-4D97-AF65-F5344CB8AC3E}">
        <p14:creationId xmlns:p14="http://schemas.microsoft.com/office/powerpoint/2010/main" val="3943562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94704" y="1076770"/>
            <a:ext cx="9311425" cy="4278094"/>
          </a:xfrm>
          <a:prstGeom prst="rect">
            <a:avLst/>
          </a:prstGeom>
          <a:noFill/>
        </p:spPr>
        <p:txBody>
          <a:bodyPr wrap="square" rtlCol="0">
            <a:spAutoFit/>
          </a:bodyPr>
          <a:lstStyle/>
          <a:p>
            <a:r>
              <a:rPr lang="en-US" sz="2000" b="1" dirty="0" smtClean="0">
                <a:solidFill>
                  <a:prstClr val="black"/>
                </a:solidFill>
              </a:rPr>
              <a:t>Theology</a:t>
            </a:r>
            <a:endParaRPr lang="en-US" sz="2000" b="1" dirty="0"/>
          </a:p>
          <a:p>
            <a:pPr marL="342900" indent="-342900">
              <a:buFont typeface="Arial" panose="020B0604020202020204" pitchFamily="34" charset="0"/>
              <a:buChar char="•"/>
            </a:pPr>
            <a:r>
              <a:rPr lang="en-US" sz="2400" dirty="0" smtClean="0"/>
              <a:t>Creation</a:t>
            </a:r>
            <a:r>
              <a:rPr lang="en-US" sz="2400" dirty="0"/>
              <a:t> </a:t>
            </a:r>
          </a:p>
          <a:p>
            <a:pPr marL="342900" indent="-342900">
              <a:buFont typeface="Arial" panose="020B0604020202020204" pitchFamily="34" charset="0"/>
              <a:buChar char="•"/>
            </a:pPr>
            <a:r>
              <a:rPr lang="en-US" sz="2400" dirty="0"/>
              <a:t>Biblical </a:t>
            </a:r>
            <a:r>
              <a:rPr lang="en-US" sz="2400" dirty="0" smtClean="0"/>
              <a:t>Worldview</a:t>
            </a:r>
          </a:p>
          <a:p>
            <a:pPr marL="342900" indent="-342900">
              <a:buFont typeface="Arial" panose="020B0604020202020204" pitchFamily="34" charset="0"/>
              <a:buChar char="•"/>
            </a:pPr>
            <a:r>
              <a:rPr lang="en-US" sz="2400" dirty="0" smtClean="0"/>
              <a:t>Reality of Angelic Beings: Reality of Satan and Demons</a:t>
            </a:r>
          </a:p>
          <a:p>
            <a:pPr marL="342900" indent="-342900">
              <a:buFont typeface="Arial" panose="020B0604020202020204" pitchFamily="34" charset="0"/>
              <a:buChar char="•"/>
            </a:pPr>
            <a:r>
              <a:rPr lang="en-US" sz="2400" dirty="0" smtClean="0"/>
              <a:t>Reality of War</a:t>
            </a:r>
          </a:p>
          <a:p>
            <a:pPr marL="342900" indent="-342900">
              <a:buFont typeface="Arial" panose="020B0604020202020204" pitchFamily="34" charset="0"/>
              <a:buChar char="•"/>
            </a:pPr>
            <a:r>
              <a:rPr lang="en-US" sz="2400" i="1" dirty="0" err="1" smtClean="0"/>
              <a:t>Christus</a:t>
            </a:r>
            <a:r>
              <a:rPr lang="en-US" sz="2400" i="1" dirty="0" smtClean="0"/>
              <a:t> Victor </a:t>
            </a:r>
            <a:r>
              <a:rPr lang="en-US" sz="2400" dirty="0" smtClean="0"/>
              <a:t>(through </a:t>
            </a:r>
            <a:r>
              <a:rPr lang="en-US" sz="2400" i="1" dirty="0" err="1" smtClean="0"/>
              <a:t>Christus</a:t>
            </a:r>
            <a:r>
              <a:rPr lang="en-US" sz="2400" i="1" dirty="0" smtClean="0"/>
              <a:t> Vicarious</a:t>
            </a:r>
            <a:r>
              <a:rPr lang="en-US" sz="2400" dirty="0" smtClean="0"/>
              <a:t>) (</a:t>
            </a:r>
            <a:r>
              <a:rPr lang="en-US" sz="2400" dirty="0"/>
              <a:t>1 Jn. 3:8; Heb. 2:14-15; Col. 2:15 </a:t>
            </a:r>
            <a:r>
              <a:rPr lang="en-US" sz="2400" dirty="0" err="1"/>
              <a:t>Christus</a:t>
            </a:r>
            <a:r>
              <a:rPr lang="en-US" sz="2400" dirty="0"/>
              <a:t> Victor Rev. 12:10 contrasting Heb. </a:t>
            </a:r>
            <a:r>
              <a:rPr lang="en-US" sz="2400" dirty="0" smtClean="0"/>
              <a:t>7:25)</a:t>
            </a:r>
            <a:endParaRPr lang="en-US" sz="2400" dirty="0"/>
          </a:p>
          <a:p>
            <a:pPr marL="342900" indent="-342900">
              <a:buFont typeface="Arial" panose="020B0604020202020204" pitchFamily="34" charset="0"/>
              <a:buChar char="•"/>
            </a:pPr>
            <a:r>
              <a:rPr lang="en-US" sz="2400" dirty="0" smtClean="0"/>
              <a:t>Demons</a:t>
            </a:r>
            <a:r>
              <a:rPr lang="en-US" sz="2400" dirty="0"/>
              <a:t>: Demonization and Demon-Possession</a:t>
            </a:r>
          </a:p>
          <a:p>
            <a:endParaRPr lang="en-US" sz="2000" dirty="0"/>
          </a:p>
          <a:p>
            <a:endParaRPr lang="en-US" sz="2000" dirty="0" smtClean="0">
              <a:solidFill>
                <a:prstClr val="black"/>
              </a:solidFill>
            </a:endParaRPr>
          </a:p>
          <a:p>
            <a:endParaRPr lang="en-US" sz="2000" dirty="0">
              <a:solidFill>
                <a:prstClr val="black"/>
              </a:solidFill>
            </a:endParaRPr>
          </a:p>
        </p:txBody>
      </p:sp>
    </p:spTree>
    <p:extLst>
      <p:ext uri="{BB962C8B-B14F-4D97-AF65-F5344CB8AC3E}">
        <p14:creationId xmlns:p14="http://schemas.microsoft.com/office/powerpoint/2010/main" val="40074133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27306" y="1076770"/>
            <a:ext cx="7383566" cy="4093428"/>
          </a:xfrm>
          <a:prstGeom prst="rect">
            <a:avLst/>
          </a:prstGeom>
          <a:noFill/>
        </p:spPr>
        <p:txBody>
          <a:bodyPr wrap="square" rtlCol="0">
            <a:spAutoFit/>
          </a:bodyPr>
          <a:lstStyle/>
          <a:p>
            <a:r>
              <a:rPr lang="en-US" sz="2000" b="1" dirty="0"/>
              <a:t>Angels</a:t>
            </a:r>
          </a:p>
          <a:p>
            <a:r>
              <a:rPr lang="en-US" sz="2000" dirty="0"/>
              <a:t>We may define angels as follows: Angels are created, spiritual beings with moral judgment and high intelligence, but without physical bodies. (</a:t>
            </a:r>
            <a:r>
              <a:rPr lang="en-US" sz="2000" dirty="0" err="1"/>
              <a:t>Grudem</a:t>
            </a:r>
            <a:r>
              <a:rPr lang="en-US" sz="2000" dirty="0"/>
              <a:t>, 397)</a:t>
            </a:r>
          </a:p>
          <a:p>
            <a:endParaRPr lang="en-US" sz="2000" dirty="0"/>
          </a:p>
          <a:p>
            <a:r>
              <a:rPr lang="en-US" sz="2000" b="1" dirty="0"/>
              <a:t>Satan and Demons</a:t>
            </a:r>
          </a:p>
          <a:p>
            <a:r>
              <a:rPr lang="en-US" sz="2000" dirty="0"/>
              <a:t>Like angels, they are also created, spiritual beings with moral judgment and high intelligence but without physical bodies. We may define demons as follows: Demons are evil angels who sinned against God and who now continually work evil in the world. (</a:t>
            </a:r>
            <a:r>
              <a:rPr lang="en-US" sz="2000" dirty="0" err="1"/>
              <a:t>Grudem</a:t>
            </a:r>
            <a:r>
              <a:rPr lang="en-US" sz="2000" dirty="0"/>
              <a:t>, 412)</a:t>
            </a:r>
            <a:endParaRPr lang="en-US" sz="2000" dirty="0">
              <a:solidFill>
                <a:prstClr val="black"/>
              </a:solidFill>
            </a:endParaRPr>
          </a:p>
        </p:txBody>
      </p:sp>
    </p:spTree>
    <p:extLst>
      <p:ext uri="{BB962C8B-B14F-4D97-AF65-F5344CB8AC3E}">
        <p14:creationId xmlns:p14="http://schemas.microsoft.com/office/powerpoint/2010/main" val="4244252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264476" y="586965"/>
            <a:ext cx="8566951" cy="6001643"/>
          </a:xfrm>
          <a:prstGeom prst="rect">
            <a:avLst/>
          </a:prstGeom>
          <a:noFill/>
        </p:spPr>
        <p:txBody>
          <a:bodyPr wrap="square" rtlCol="0">
            <a:spAutoFit/>
          </a:bodyPr>
          <a:lstStyle/>
          <a:p>
            <a:pPr marL="457189" indent="-457189">
              <a:buAutoNum type="alphaUcPeriod"/>
            </a:pPr>
            <a:r>
              <a:rPr lang="en-US" sz="2400" dirty="0">
                <a:latin typeface="Calibri" panose="020F0502020204030204" pitchFamily="34" charset="0"/>
              </a:rPr>
              <a:t>This follows the biblical narrative, the unfolding plan of God’s redemption.</a:t>
            </a:r>
          </a:p>
          <a:p>
            <a:pPr marL="457189" indent="-457189">
              <a:buAutoNum type="alphaUcPeriod"/>
            </a:pPr>
            <a:endParaRPr lang="en-US" sz="2400" dirty="0">
              <a:latin typeface="Calibri" panose="020F0502020204030204" pitchFamily="34" charset="0"/>
            </a:endParaRPr>
          </a:p>
          <a:p>
            <a:pPr marL="457189" indent="-457189">
              <a:buAutoNum type="alphaUcPeriod" startAt="2"/>
            </a:pPr>
            <a:r>
              <a:rPr lang="en-US" sz="2400" dirty="0">
                <a:latin typeface="Calibri" panose="020F0502020204030204" pitchFamily="34" charset="0"/>
              </a:rPr>
              <a:t>It follows theologically and logically in that the work of Christ applied by the Holy Spirit creates a new community that is marked by a new way of believing and living.</a:t>
            </a:r>
          </a:p>
          <a:p>
            <a:pPr marL="457189" indent="-457189">
              <a:buAutoNum type="alphaUcPeriod" startAt="2"/>
            </a:pPr>
            <a:endParaRPr lang="en-US" sz="2400" dirty="0">
              <a:latin typeface="Calibri" panose="020F0502020204030204" pitchFamily="34" charset="0"/>
            </a:endParaRPr>
          </a:p>
          <a:p>
            <a:pPr marL="457189" indent="-457189">
              <a:buAutoNum type="alphaUcPeriod" startAt="3"/>
            </a:pPr>
            <a:r>
              <a:rPr lang="en-US" sz="2400" dirty="0">
                <a:latin typeface="Calibri" panose="020F0502020204030204" pitchFamily="34" charset="0"/>
              </a:rPr>
              <a:t>This emphasizes that the gospel has power to change lives, and we believed that something of the nature of that transformed life should be included in our Statement of Faith.</a:t>
            </a:r>
          </a:p>
          <a:p>
            <a:pPr marL="457189" indent="-457189">
              <a:buAutoNum type="alphaUcPeriod" startAt="3"/>
            </a:pPr>
            <a:endParaRPr lang="en-US" sz="2400" dirty="0">
              <a:latin typeface="Calibri" panose="020F0502020204030204" pitchFamily="34" charset="0"/>
            </a:endParaRPr>
          </a:p>
          <a:p>
            <a:pPr marL="457189" indent="-457189">
              <a:buAutoNum type="alphaUcPeriod" startAt="3"/>
            </a:pPr>
            <a:r>
              <a:rPr lang="en-US" sz="2400" dirty="0">
                <a:latin typeface="Calibri" panose="020F0502020204030204" pitchFamily="34" charset="0"/>
              </a:rPr>
              <a:t>Though there is no exact parallel, this article does expand what is stated at the conclusion of article 4 in our present Statement of Faith: “. . . and empower the believer for godly living and service</a:t>
            </a:r>
            <a:r>
              <a:rPr lang="en-US" sz="2400" dirty="0" smtClean="0">
                <a:latin typeface="Calibri" panose="020F0502020204030204" pitchFamily="34" charset="0"/>
              </a:rPr>
              <a:t>.”</a:t>
            </a:r>
          </a:p>
          <a:p>
            <a:pPr marL="457189" indent="-457189">
              <a:buAutoNum type="alphaUcPeriod" startAt="3"/>
            </a:pPr>
            <a:endParaRPr lang="en-US" sz="2400" dirty="0">
              <a:latin typeface="Calibri" panose="020F0502020204030204" pitchFamily="34" charset="0"/>
            </a:endParaRPr>
          </a:p>
        </p:txBody>
      </p:sp>
    </p:spTree>
    <p:extLst>
      <p:ext uri="{BB962C8B-B14F-4D97-AF65-F5344CB8AC3E}">
        <p14:creationId xmlns:p14="http://schemas.microsoft.com/office/powerpoint/2010/main" val="2237549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25002" y="677524"/>
            <a:ext cx="10959921" cy="5324535"/>
          </a:xfrm>
          <a:prstGeom prst="rect">
            <a:avLst/>
          </a:prstGeom>
          <a:noFill/>
        </p:spPr>
        <p:txBody>
          <a:bodyPr wrap="square" rtlCol="0">
            <a:spAutoFit/>
          </a:bodyPr>
          <a:lstStyle/>
          <a:p>
            <a:r>
              <a:rPr lang="en-US" sz="2000" dirty="0"/>
              <a:t>Richard </a:t>
            </a:r>
            <a:r>
              <a:rPr lang="en-US" sz="2000" dirty="0" smtClean="0"/>
              <a:t>Lovelace, </a:t>
            </a:r>
            <a:r>
              <a:rPr lang="en-US" sz="2000" i="1" dirty="0" smtClean="0"/>
              <a:t>Dynamics </a:t>
            </a:r>
            <a:r>
              <a:rPr lang="en-US" sz="2000" i="1" dirty="0"/>
              <a:t>of Spiritual Life</a:t>
            </a:r>
            <a:r>
              <a:rPr lang="en-US" sz="2000" dirty="0"/>
              <a:t>, </a:t>
            </a:r>
            <a:r>
              <a:rPr lang="en-US" sz="2000" dirty="0" smtClean="0"/>
              <a:t>proposes </a:t>
            </a:r>
            <a:r>
              <a:rPr lang="en-US" sz="2000" dirty="0"/>
              <a:t>that one of the “primary elements of continuous renewal” in a church is “authority in spiritual conflict</a:t>
            </a:r>
            <a:r>
              <a:rPr lang="en-US" sz="2000" dirty="0" smtClean="0"/>
              <a:t>,” 133-144</a:t>
            </a:r>
            <a:r>
              <a:rPr lang="en-US" sz="2000" dirty="0"/>
              <a:t>.  We are not on the defensive.  We have authority from Christ himself.  The blows we do receive from Satan “come from a retreating enemy,” as Lovelace says, because of the decisive victory of Jesus on our behalf.</a:t>
            </a:r>
          </a:p>
          <a:p>
            <a:r>
              <a:rPr lang="en-US" sz="2000" dirty="0"/>
              <a:t>Lovelace draws from Scripture five </a:t>
            </a:r>
            <a:r>
              <a:rPr lang="en-US" sz="2000" dirty="0" err="1"/>
              <a:t>fall-back</a:t>
            </a:r>
            <a:r>
              <a:rPr lang="en-US" sz="2000" dirty="0"/>
              <a:t> strategies of Satan:</a:t>
            </a:r>
          </a:p>
          <a:p>
            <a:r>
              <a:rPr lang="en-US" sz="2000" i="1" dirty="0"/>
              <a:t>1.  Temptation</a:t>
            </a:r>
            <a:endParaRPr lang="en-US" sz="2000" dirty="0"/>
          </a:p>
          <a:p>
            <a:r>
              <a:rPr lang="en-US" sz="2000" dirty="0"/>
              <a:t>“The enemy strategy here is either to disfigure a Christian’s witness through public scandal, to gain some evidence through which his or her conscience can be accused and discouraged, or to weaken faith in the possibility of sanctification in some contested area.”</a:t>
            </a:r>
          </a:p>
          <a:p>
            <a:r>
              <a:rPr lang="en-US" sz="2000" i="1" dirty="0"/>
              <a:t>2.  Deception</a:t>
            </a:r>
            <a:endParaRPr lang="en-US" sz="2000" dirty="0"/>
          </a:p>
          <a:p>
            <a:r>
              <a:rPr lang="en-US" sz="2000" dirty="0"/>
              <a:t>“Negatively, demonic agents induce a strong conscious aversion to biblical truth, an inability to comprehend it and a distaste for what little can be understood. . . . Positively, the forces of darkness inspire and empower antichristian religious counterfeits . . . . The deceiving work of Satan can even be done in and through Christian believers, as Christ’s famous rebuke of Peter shows</a:t>
            </a:r>
            <a:r>
              <a:rPr lang="en-US" sz="2000" dirty="0" smtClean="0"/>
              <a:t>.”</a:t>
            </a:r>
            <a:endParaRPr lang="en-US" sz="2000" dirty="0"/>
          </a:p>
        </p:txBody>
      </p:sp>
    </p:spTree>
    <p:extLst>
      <p:ext uri="{BB962C8B-B14F-4D97-AF65-F5344CB8AC3E}">
        <p14:creationId xmlns:p14="http://schemas.microsoft.com/office/powerpoint/2010/main" val="1740795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25002" y="677524"/>
            <a:ext cx="10959921" cy="4708981"/>
          </a:xfrm>
          <a:prstGeom prst="rect">
            <a:avLst/>
          </a:prstGeom>
          <a:noFill/>
        </p:spPr>
        <p:txBody>
          <a:bodyPr wrap="square" rtlCol="0">
            <a:spAutoFit/>
          </a:bodyPr>
          <a:lstStyle/>
          <a:p>
            <a:r>
              <a:rPr lang="en-US" sz="2000" i="1" dirty="0" smtClean="0"/>
              <a:t>3</a:t>
            </a:r>
            <a:r>
              <a:rPr lang="en-US" sz="2000" i="1" dirty="0"/>
              <a:t>.  Accusation</a:t>
            </a:r>
            <a:endParaRPr lang="en-US" sz="2000" dirty="0"/>
          </a:p>
          <a:p>
            <a:r>
              <a:rPr lang="en-US" sz="2000" dirty="0"/>
              <a:t>“Demonic agents italicize the defects of Christians and the churches in the minds of unbelievers and cause true Christianity to be branded with the image of its own worst exemplars . . . . They are also particularly active in dividing Christians from one another into parties . . . . Finally, satanic forces attack Christians directly in their own minds with disturbingly accurate accounts of their faults, seeking to discourage those who are most eager and able to work for the kingdom.”</a:t>
            </a:r>
          </a:p>
          <a:p>
            <a:r>
              <a:rPr lang="en-US" sz="2000" i="1" dirty="0"/>
              <a:t>4.  Possession</a:t>
            </a:r>
            <a:endParaRPr lang="en-US" sz="2000" dirty="0"/>
          </a:p>
          <a:p>
            <a:r>
              <a:rPr lang="en-US" sz="2000" dirty="0"/>
              <a:t>“The Gospels plainly describe a condition in which human victims come almost helplessly under control of alien personalities.”</a:t>
            </a:r>
          </a:p>
          <a:p>
            <a:r>
              <a:rPr lang="en-US" sz="2000" i="1" dirty="0"/>
              <a:t>5.  Physical attack</a:t>
            </a:r>
            <a:endParaRPr lang="en-US" sz="2000" dirty="0"/>
          </a:p>
          <a:p>
            <a:r>
              <a:rPr lang="en-US" sz="2000" dirty="0"/>
              <a:t>“From data in the Gospels it appears that demonic agents can occasionally cause illness, at least psychological and neurological ailments like dumbness and epilepsy</a:t>
            </a:r>
            <a:r>
              <a:rPr lang="en-US" sz="2000" dirty="0" smtClean="0"/>
              <a:t>.”</a:t>
            </a:r>
          </a:p>
          <a:p>
            <a:r>
              <a:rPr lang="en-US" sz="2000" dirty="0" smtClean="0"/>
              <a:t>HT: Ray </a:t>
            </a:r>
            <a:r>
              <a:rPr lang="en-US" sz="2000" dirty="0" err="1" smtClean="0"/>
              <a:t>Ortlund</a:t>
            </a:r>
            <a:endParaRPr lang="en-US" sz="2000" dirty="0"/>
          </a:p>
        </p:txBody>
      </p:sp>
    </p:spTree>
    <p:extLst>
      <p:ext uri="{BB962C8B-B14F-4D97-AF65-F5344CB8AC3E}">
        <p14:creationId xmlns:p14="http://schemas.microsoft.com/office/powerpoint/2010/main" val="37866316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59171" y="1136148"/>
            <a:ext cx="7383566" cy="1815882"/>
          </a:xfrm>
          <a:prstGeom prst="rect">
            <a:avLst/>
          </a:prstGeom>
          <a:noFill/>
        </p:spPr>
        <p:txBody>
          <a:bodyPr wrap="square" rtlCol="0">
            <a:spAutoFit/>
          </a:bodyPr>
          <a:lstStyle/>
          <a:p>
            <a:r>
              <a:rPr lang="en-US" sz="2800" dirty="0"/>
              <a:t>Our responsibility is clear: we are to combat the spiritual forces </a:t>
            </a:r>
            <a:r>
              <a:rPr lang="en-US" sz="2800" dirty="0" smtClean="0"/>
              <a:t>of evil </a:t>
            </a:r>
            <a:r>
              <a:rPr lang="en-US" sz="2800" dirty="0"/>
              <a:t>in the world. The reality of this spiritual opposition, centered in </a:t>
            </a:r>
            <a:r>
              <a:rPr lang="en-US" sz="2800" dirty="0" smtClean="0"/>
              <a:t>a personal </a:t>
            </a:r>
            <a:r>
              <a:rPr lang="en-US" sz="2800" dirty="0"/>
              <a:t>devil, is assumed throughout the Scriptures.</a:t>
            </a:r>
            <a:endParaRPr lang="en-US" sz="2800" dirty="0">
              <a:solidFill>
                <a:prstClr val="black"/>
              </a:solidFill>
            </a:endParaRPr>
          </a:p>
        </p:txBody>
      </p:sp>
    </p:spTree>
    <p:extLst>
      <p:ext uri="{BB962C8B-B14F-4D97-AF65-F5344CB8AC3E}">
        <p14:creationId xmlns:p14="http://schemas.microsoft.com/office/powerpoint/2010/main" val="1840927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594949" y="1505425"/>
            <a:ext cx="10363200" cy="1500187"/>
          </a:xfrm>
        </p:spPr>
        <p:txBody>
          <a:bodyPr/>
          <a:lstStyle/>
          <a:p>
            <a:pPr algn="ctr"/>
            <a:r>
              <a:rPr lang="en-US" sz="6000" b="1" dirty="0">
                <a:latin typeface="Calibri Light" panose="020F0302020204030204" pitchFamily="34" charset="0"/>
              </a:rPr>
              <a:t> God’s Word</a:t>
            </a:r>
            <a:endParaRPr lang="en-US" altLang="en-US" sz="5800" b="1" dirty="0"/>
          </a:p>
        </p:txBody>
      </p:sp>
    </p:spTree>
    <p:extLst>
      <p:ext uri="{BB962C8B-B14F-4D97-AF65-F5344CB8AC3E}">
        <p14:creationId xmlns:p14="http://schemas.microsoft.com/office/powerpoint/2010/main" val="1863425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725578" y="1576677"/>
            <a:ext cx="10363200" cy="1500187"/>
          </a:xfrm>
        </p:spPr>
        <p:txBody>
          <a:bodyPr/>
          <a:lstStyle/>
          <a:p>
            <a:pPr algn="ctr"/>
            <a:r>
              <a:rPr lang="en-US" sz="6000" b="1" dirty="0">
                <a:latin typeface="Calibri Light" panose="020F0302020204030204" pitchFamily="34" charset="0"/>
              </a:rPr>
              <a:t> Spirit’s Power</a:t>
            </a:r>
            <a:endParaRPr lang="en-US" altLang="en-US" sz="5800" b="1" dirty="0"/>
          </a:p>
        </p:txBody>
      </p:sp>
    </p:spTree>
    <p:extLst>
      <p:ext uri="{BB962C8B-B14F-4D97-AF65-F5344CB8AC3E}">
        <p14:creationId xmlns:p14="http://schemas.microsoft.com/office/powerpoint/2010/main" val="4157015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773079" y="1861685"/>
            <a:ext cx="10363200" cy="1500187"/>
          </a:xfrm>
        </p:spPr>
        <p:txBody>
          <a:bodyPr/>
          <a:lstStyle/>
          <a:p>
            <a:pPr algn="ctr"/>
            <a:r>
              <a:rPr lang="en-US" sz="6000" b="1" dirty="0">
                <a:latin typeface="Calibri Light" panose="020F0302020204030204" pitchFamily="34" charset="0"/>
              </a:rPr>
              <a:t> Prayer In Christ’s Name</a:t>
            </a:r>
            <a:endParaRPr lang="en-US" altLang="en-US" sz="5800" b="1" dirty="0"/>
          </a:p>
        </p:txBody>
      </p:sp>
    </p:spTree>
    <p:extLst>
      <p:ext uri="{BB962C8B-B14F-4D97-AF65-F5344CB8AC3E}">
        <p14:creationId xmlns:p14="http://schemas.microsoft.com/office/powerpoint/2010/main" val="1649613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630575" y="1683555"/>
            <a:ext cx="10363200" cy="1500187"/>
          </a:xfrm>
        </p:spPr>
        <p:txBody>
          <a:bodyPr/>
          <a:lstStyle/>
          <a:p>
            <a:pPr algn="ctr"/>
            <a:r>
              <a:rPr lang="en-US" sz="6000" b="1" dirty="0">
                <a:latin typeface="Calibri Light" panose="020F0302020204030204" pitchFamily="34" charset="0"/>
              </a:rPr>
              <a:t> Corporate </a:t>
            </a:r>
            <a:endParaRPr lang="en-US" altLang="en-US" sz="5800" b="1" dirty="0"/>
          </a:p>
        </p:txBody>
      </p:sp>
    </p:spTree>
    <p:extLst>
      <p:ext uri="{BB962C8B-B14F-4D97-AF65-F5344CB8AC3E}">
        <p14:creationId xmlns:p14="http://schemas.microsoft.com/office/powerpoint/2010/main" val="3602088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1022461" y="2324822"/>
            <a:ext cx="10363200" cy="1500187"/>
          </a:xfrm>
        </p:spPr>
        <p:txBody>
          <a:bodyPr/>
          <a:lstStyle/>
          <a:p>
            <a:pPr algn="ctr"/>
            <a:r>
              <a:rPr lang="en-US" sz="6000" b="1" dirty="0">
                <a:latin typeface="Calibri Light" panose="020F0302020204030204" pitchFamily="34" charset="0"/>
              </a:rPr>
              <a:t> Christ our Confidence: </a:t>
            </a:r>
            <a:r>
              <a:rPr lang="en-US" sz="6000" b="1" i="1" dirty="0" err="1">
                <a:latin typeface="Calibri Light" panose="020F0302020204030204" pitchFamily="34" charset="0"/>
              </a:rPr>
              <a:t>Christus</a:t>
            </a:r>
            <a:r>
              <a:rPr lang="en-US" sz="6000" b="1" i="1" dirty="0">
                <a:latin typeface="Calibri Light" panose="020F0302020204030204" pitchFamily="34" charset="0"/>
              </a:rPr>
              <a:t> Victor</a:t>
            </a:r>
            <a:endParaRPr lang="en-US" altLang="en-US" sz="5800" b="1" i="1" dirty="0"/>
          </a:p>
        </p:txBody>
      </p:sp>
    </p:spTree>
    <p:extLst>
      <p:ext uri="{BB962C8B-B14F-4D97-AF65-F5344CB8AC3E}">
        <p14:creationId xmlns:p14="http://schemas.microsoft.com/office/powerpoint/2010/main" val="2754653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743" y="825479"/>
            <a:ext cx="9144000" cy="2387600"/>
          </a:xfrm>
        </p:spPr>
        <p:txBody>
          <a:bodyPr>
            <a:normAutofit/>
          </a:bodyPr>
          <a:lstStyle/>
          <a:p>
            <a:pPr>
              <a:defRPr/>
            </a:pPr>
            <a:r>
              <a:rPr lang="en-US" b="1" dirty="0"/>
              <a:t>The Kingdom</a:t>
            </a:r>
          </a:p>
        </p:txBody>
      </p:sp>
    </p:spTree>
    <p:extLst>
      <p:ext uri="{BB962C8B-B14F-4D97-AF65-F5344CB8AC3E}">
        <p14:creationId xmlns:p14="http://schemas.microsoft.com/office/powerpoint/2010/main" val="747087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solidFill>
                  <a:prstClr val="black"/>
                </a:solidFill>
                <a:latin typeface="Calibri" panose="020F0502020204030204" pitchFamily="34" charset="0"/>
              </a:rPr>
              <a:t>“Now after John was arrested, Jesus came into Galilee, proclaiming the gospel of God, and saying, “The time is fulfilled, and the kingdom of God is at hand; repent and believe the gospel.”</a:t>
            </a:r>
          </a:p>
          <a:p>
            <a:pPr marL="0" indent="0">
              <a:buNone/>
            </a:pPr>
            <a:r>
              <a:rPr lang="en-US" dirty="0" smtClean="0">
                <a:solidFill>
                  <a:prstClr val="black"/>
                </a:solidFill>
                <a:latin typeface="Calibri" panose="020F0502020204030204" pitchFamily="34" charset="0"/>
              </a:rPr>
              <a:t>Mark 1:14-14</a:t>
            </a:r>
            <a:endParaRPr lang="en-US" dirty="0">
              <a:latin typeface="Calibri" panose="020F0502020204030204" pitchFamily="34" charset="0"/>
            </a:endParaRPr>
          </a:p>
        </p:txBody>
      </p:sp>
    </p:spTree>
    <p:extLst>
      <p:ext uri="{BB962C8B-B14F-4D97-AF65-F5344CB8AC3E}">
        <p14:creationId xmlns:p14="http://schemas.microsoft.com/office/powerpoint/2010/main" val="3335359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133846" y="456336"/>
            <a:ext cx="10361468" cy="4524315"/>
          </a:xfrm>
          <a:prstGeom prst="rect">
            <a:avLst/>
          </a:prstGeom>
          <a:noFill/>
        </p:spPr>
        <p:txBody>
          <a:bodyPr wrap="square" rtlCol="0">
            <a:spAutoFit/>
          </a:bodyPr>
          <a:lstStyle/>
          <a:p>
            <a:pPr lvl="0"/>
            <a:r>
              <a:rPr lang="en-US" sz="2400" dirty="0" smtClean="0">
                <a:latin typeface="Calibri" panose="020F0502020204030204" pitchFamily="34" charset="0"/>
              </a:rPr>
              <a:t>E.  This is an important correction to much of evangelicalism, including the Free Church.  With our right and important emphasis on justification by faith, which is a biblical truth, we have neglected this doctrine of sanctification and the responsibility to the church and the world it demands, which is also a biblical truth.</a:t>
            </a:r>
          </a:p>
          <a:p>
            <a:pPr lvl="0"/>
            <a:endParaRPr lang="en-US" sz="2400" dirty="0" smtClean="0">
              <a:latin typeface="Calibri" panose="020F0502020204030204" pitchFamily="34" charset="0"/>
            </a:endParaRPr>
          </a:p>
          <a:p>
            <a:pPr lvl="0"/>
            <a:r>
              <a:rPr lang="en-US" sz="2400" dirty="0" smtClean="0">
                <a:latin typeface="Calibri" panose="020F0502020204030204" pitchFamily="34" charset="0"/>
              </a:rPr>
              <a:t>F.  This emphasis is actually part of our history/heritage as evidenced in the 1912 Norwegian-Danish Association Statement of Faith.  Here is the concluding article: XII. We believe that the sole duty of the Christian Church is to proclaim the Gospel to the whole world, and to assist charitable institutions, to work for righteousness and temperance, for unity and cooperation with all believers, and for peace among all people and nations on the whole earth.”</a:t>
            </a:r>
            <a:endParaRPr lang="en-US" sz="2400" dirty="0">
              <a:latin typeface="Calibri" panose="020F0502020204030204" pitchFamily="34" charset="0"/>
            </a:endParaRPr>
          </a:p>
        </p:txBody>
      </p:sp>
    </p:spTree>
    <p:extLst>
      <p:ext uri="{BB962C8B-B14F-4D97-AF65-F5344CB8AC3E}">
        <p14:creationId xmlns:p14="http://schemas.microsoft.com/office/powerpoint/2010/main" val="3997392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rPr>
              <a:t>The response to Jesus’ message of the kingdom of God being at hand? Repent and believe in the gospel (Mk. 1:15)!</a:t>
            </a:r>
            <a:endParaRPr lang="en-US" dirty="0">
              <a:latin typeface="Calibri" panose="020F0502020204030204" pitchFamily="34" charset="0"/>
            </a:endParaRPr>
          </a:p>
        </p:txBody>
      </p:sp>
    </p:spTree>
    <p:extLst>
      <p:ext uri="{BB962C8B-B14F-4D97-AF65-F5344CB8AC3E}">
        <p14:creationId xmlns:p14="http://schemas.microsoft.com/office/powerpoint/2010/main" val="1462285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Question:</a:t>
            </a:r>
          </a:p>
          <a:p>
            <a:pPr marL="0" indent="0">
              <a:buNone/>
            </a:pPr>
            <a:r>
              <a:rPr lang="en-US" dirty="0" smtClean="0"/>
              <a:t>What do you think of when you hear the phrase “the kingdom of God”? How does Jesus use this term? Why do you think Jesus speaks of the kingdom’s arrival as good news?</a:t>
            </a:r>
            <a:endParaRPr lang="en-US" dirty="0"/>
          </a:p>
        </p:txBody>
      </p:sp>
    </p:spTree>
    <p:extLst>
      <p:ext uri="{BB962C8B-B14F-4D97-AF65-F5344CB8AC3E}">
        <p14:creationId xmlns:p14="http://schemas.microsoft.com/office/powerpoint/2010/main" val="469698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1968" y="870885"/>
            <a:ext cx="7886700" cy="4351339"/>
          </a:xfrm>
        </p:spPr>
        <p:txBody>
          <a:bodyPr>
            <a:noAutofit/>
          </a:bodyPr>
          <a:lstStyle/>
          <a:p>
            <a:r>
              <a:rPr lang="en-US" dirty="0" smtClean="0">
                <a:latin typeface="Calibri" panose="020F0502020204030204" pitchFamily="34" charset="0"/>
              </a:rPr>
              <a:t>The hope of a king was woven into the fabric of Israel’s story (Gen. 12:1-3; Dt. 17:14-20).</a:t>
            </a:r>
          </a:p>
          <a:p>
            <a:r>
              <a:rPr lang="en-US" dirty="0" smtClean="0">
                <a:latin typeface="Calibri" panose="020F0502020204030204" pitchFamily="34" charset="0"/>
              </a:rPr>
              <a:t>Throughout the OT, kings come and go, each one pointing forward to the promised King who would bring final and everlasting hope and peace to the world.</a:t>
            </a:r>
          </a:p>
          <a:p>
            <a:r>
              <a:rPr lang="en-US" dirty="0" smtClean="0">
                <a:latin typeface="Calibri" panose="020F0502020204030204" pitchFamily="34" charset="0"/>
              </a:rPr>
              <a:t>Jews expected a political king to come with majesty and power to overthrow the Romans and other Jewish oppressors.</a:t>
            </a:r>
          </a:p>
          <a:p>
            <a:r>
              <a:rPr lang="en-US" dirty="0" smtClean="0">
                <a:latin typeface="Calibri" panose="020F0502020204030204" pitchFamily="34" charset="0"/>
              </a:rPr>
              <a:t>Though it was different than expected, Jesus did come to establish the kingdom!</a:t>
            </a:r>
            <a:endParaRPr lang="en-US" dirty="0">
              <a:latin typeface="Calibri" panose="020F0502020204030204" pitchFamily="34" charset="0"/>
            </a:endParaRPr>
          </a:p>
        </p:txBody>
      </p:sp>
    </p:spTree>
    <p:extLst>
      <p:ext uri="{BB962C8B-B14F-4D97-AF65-F5344CB8AC3E}">
        <p14:creationId xmlns:p14="http://schemas.microsoft.com/office/powerpoint/2010/main" val="708129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6656" y="728382"/>
            <a:ext cx="10024274" cy="4841146"/>
          </a:xfrm>
        </p:spPr>
        <p:txBody>
          <a:bodyPr>
            <a:noAutofit/>
          </a:bodyPr>
          <a:lstStyle/>
          <a:p>
            <a:pPr marL="0" indent="0">
              <a:buNone/>
            </a:pPr>
            <a:r>
              <a:rPr lang="en-US" sz="2400" dirty="0" smtClean="0"/>
              <a:t>Reflecting </a:t>
            </a:r>
            <a:r>
              <a:rPr lang="en-US" sz="2400" dirty="0"/>
              <a:t>on the Kingdom of God” </a:t>
            </a:r>
            <a:r>
              <a:rPr lang="en-US" sz="2400" dirty="0" smtClean="0"/>
              <a:t>(Stephen </a:t>
            </a:r>
            <a:r>
              <a:rPr lang="en-US" sz="2400" dirty="0"/>
              <a:t>J. Wellum, “Editorial: </a:t>
            </a:r>
            <a:r>
              <a:rPr lang="en-US" sz="2400" i="1" dirty="0" smtClean="0"/>
              <a:t>SBJT</a:t>
            </a:r>
            <a:r>
              <a:rPr lang="en-US" sz="2400" dirty="0" smtClean="0"/>
              <a:t> </a:t>
            </a:r>
            <a:r>
              <a:rPr lang="en-US" sz="2400" dirty="0"/>
              <a:t>12/1 (Spring 2008), 2-3</a:t>
            </a:r>
            <a:r>
              <a:rPr lang="en-US" sz="2400" dirty="0" smtClean="0"/>
              <a:t>.)</a:t>
            </a:r>
            <a:endParaRPr lang="en-US" sz="2400" dirty="0"/>
          </a:p>
          <a:p>
            <a:pPr marL="0" indent="0">
              <a:buNone/>
            </a:pPr>
            <a:r>
              <a:rPr lang="en-US" sz="2400" dirty="0"/>
              <a:t> </a:t>
            </a:r>
          </a:p>
          <a:p>
            <a:pPr marL="514350" indent="-514350">
              <a:buFont typeface="+mj-lt"/>
              <a:buAutoNum type="arabicPeriod"/>
            </a:pPr>
            <a:r>
              <a:rPr lang="en-US" sz="2400" dirty="0"/>
              <a:t>The kingdom of God refers to God’s </a:t>
            </a:r>
            <a:r>
              <a:rPr lang="en-US" sz="2400" i="1" dirty="0"/>
              <a:t>kingly rule</a:t>
            </a:r>
            <a:r>
              <a:rPr lang="en-US" sz="2400" dirty="0"/>
              <a:t>, and it is especially tied to God’s </a:t>
            </a:r>
            <a:r>
              <a:rPr lang="en-US" sz="2400" i="1" dirty="0"/>
              <a:t>saving reign</a:t>
            </a:r>
            <a:r>
              <a:rPr lang="en-US" sz="2400" dirty="0"/>
              <a:t>.</a:t>
            </a:r>
          </a:p>
          <a:p>
            <a:pPr marL="514350" indent="-514350">
              <a:buFont typeface="+mj-lt"/>
              <a:buAutoNum type="arabicPeriod"/>
            </a:pPr>
            <a:r>
              <a:rPr lang="en-US" sz="2400" dirty="0"/>
              <a:t>Scripture begins with the declaration that God, as Creator, is the sovereign ruler of the universe. In this important sense, the entire universe is God’s kingdom.</a:t>
            </a:r>
          </a:p>
          <a:p>
            <a:pPr marL="514350" indent="-514350">
              <a:buFont typeface="+mj-lt"/>
              <a:buAutoNum type="arabicPeriod"/>
            </a:pPr>
            <a:r>
              <a:rPr lang="en-US" sz="2400" dirty="0"/>
              <a:t>Given the Fall, everything changes. The rightful rule of God over the entire creation is now rejected by the human race. . . . the OT makes a distinction between the sovereignty of God over the entire creation and the coming of his </a:t>
            </a:r>
            <a:r>
              <a:rPr lang="en-US" sz="2400" i="1" dirty="0"/>
              <a:t>saving reign in the </a:t>
            </a:r>
            <a:r>
              <a:rPr lang="en-US" sz="2400" dirty="0"/>
              <a:t>context of a rebellious creation.</a:t>
            </a:r>
          </a:p>
          <a:p>
            <a:endParaRPr lang="en-US" sz="2400" dirty="0"/>
          </a:p>
        </p:txBody>
      </p:sp>
    </p:spTree>
    <p:extLst>
      <p:ext uri="{BB962C8B-B14F-4D97-AF65-F5344CB8AC3E}">
        <p14:creationId xmlns:p14="http://schemas.microsoft.com/office/powerpoint/2010/main" val="1636833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897778"/>
            <a:ext cx="11649694" cy="5313017"/>
          </a:xfrm>
        </p:spPr>
        <p:txBody>
          <a:bodyPr>
            <a:noAutofit/>
          </a:bodyPr>
          <a:lstStyle/>
          <a:p>
            <a:pPr marL="514350" indent="-514350">
              <a:buFont typeface="+mj-lt"/>
              <a:buAutoNum type="arabicPeriod" startAt="4"/>
            </a:pPr>
            <a:r>
              <a:rPr lang="en-US" dirty="0" smtClean="0"/>
              <a:t>As </a:t>
            </a:r>
            <a:r>
              <a:rPr lang="en-US" dirty="0"/>
              <a:t>the OT unfolds, God’s kingdom, in this </a:t>
            </a:r>
            <a:r>
              <a:rPr lang="en-US" i="1" dirty="0"/>
              <a:t>saving sense, is revealed in a </a:t>
            </a:r>
            <a:r>
              <a:rPr lang="en-US" dirty="0"/>
              <a:t>number of ways.</a:t>
            </a:r>
          </a:p>
          <a:p>
            <a:pPr marL="514350" indent="-514350">
              <a:buFont typeface="+mj-lt"/>
              <a:buAutoNum type="arabicPeriod" startAt="4"/>
            </a:pPr>
            <a:r>
              <a:rPr lang="en-US" dirty="0"/>
              <a:t>The prophets hold out hope. The overall pattern of renewal is seen as a recapitulation of the past history of redemption: a new Exodus; a new covenant; a new Jerusalem; a new Davidic king to rule in a glorious and eternal kingdom.</a:t>
            </a:r>
          </a:p>
          <a:p>
            <a:pPr marL="514350" indent="-514350">
              <a:buFont typeface="+mj-lt"/>
              <a:buAutoNum type="arabicPeriod" startAt="4"/>
            </a:pPr>
            <a:r>
              <a:rPr lang="en-US" dirty="0"/>
              <a:t>It is against this background that the NT announces that, in Jesus, the long awaited kingdom has come and that the rule of sin and death has been destroyed. Thus, through Jesus’ life and cross-work, he has </a:t>
            </a:r>
            <a:r>
              <a:rPr lang="en-US" i="1" dirty="0"/>
              <a:t>inaugurated the kingdom of God </a:t>
            </a:r>
            <a:r>
              <a:rPr lang="en-US" dirty="0"/>
              <a:t>over which he now rules and reigns. And, as the ascended King, he commands all people to repent and to enter that kingdom of life. But even though the kingdom has come, it still awaits its consummation.</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4251013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hangingPunct="0"/>
            <a:r>
              <a:rPr lang="en-US" i="1" dirty="0" smtClean="0"/>
              <a:t>The </a:t>
            </a:r>
            <a:r>
              <a:rPr lang="en-US" i="1" dirty="0"/>
              <a:t>kingdom is God’s reign</a:t>
            </a:r>
            <a:r>
              <a:rPr lang="en-US" dirty="0"/>
              <a:t>. The “kingdom of God” means primarily the rule of God, the divine kingly authority. This means that God’s kingdom is a king-dominion, a dominion over which He is king, ruler, and authority</a:t>
            </a:r>
            <a:r>
              <a:rPr lang="en-US" dirty="0" smtClean="0"/>
              <a:t>.</a:t>
            </a:r>
            <a:endParaRPr lang="en-US" sz="2400" dirty="0"/>
          </a:p>
        </p:txBody>
      </p:sp>
    </p:spTree>
    <p:extLst>
      <p:ext uri="{BB962C8B-B14F-4D97-AF65-F5344CB8AC3E}">
        <p14:creationId xmlns:p14="http://schemas.microsoft.com/office/powerpoint/2010/main" val="2935569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hangingPunct="0"/>
            <a:r>
              <a:rPr lang="en-US" i="1" dirty="0" smtClean="0"/>
              <a:t>The </a:t>
            </a:r>
            <a:r>
              <a:rPr lang="en-US" i="1" dirty="0"/>
              <a:t>kingdom is soteriological</a:t>
            </a:r>
            <a:r>
              <a:rPr lang="en-US" dirty="0"/>
              <a:t> (</a:t>
            </a:r>
            <a:r>
              <a:rPr lang="en-US" dirty="0" err="1"/>
              <a:t>soteria</a:t>
            </a:r>
            <a:r>
              <a:rPr lang="en-US" dirty="0"/>
              <a:t> = salvation; logical = study of). The object of the divine rule is the redemption of men and women and their deliverance from the powers of evil. </a:t>
            </a:r>
            <a:endParaRPr lang="en-US" sz="2400" dirty="0"/>
          </a:p>
        </p:txBody>
      </p:sp>
    </p:spTree>
    <p:extLst>
      <p:ext uri="{BB962C8B-B14F-4D97-AF65-F5344CB8AC3E}">
        <p14:creationId xmlns:p14="http://schemas.microsoft.com/office/powerpoint/2010/main" val="783878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hangingPunct="0"/>
            <a:r>
              <a:rPr lang="en-US" i="1" dirty="0" smtClean="0">
                <a:latin typeface="Calibri" panose="020F0502020204030204" pitchFamily="34" charset="0"/>
              </a:rPr>
              <a:t>The </a:t>
            </a:r>
            <a:r>
              <a:rPr lang="en-US" i="1" dirty="0">
                <a:latin typeface="Calibri" panose="020F0502020204030204" pitchFamily="34" charset="0"/>
              </a:rPr>
              <a:t>kingdom is dynamic</a:t>
            </a:r>
            <a:r>
              <a:rPr lang="en-US" dirty="0">
                <a:latin typeface="Calibri" panose="020F0502020204030204" pitchFamily="34" charset="0"/>
              </a:rPr>
              <a:t>. The kingdom is not an abstract principle, the kingdom comes. It is God’s rule actively invading the kingdom of Satan (cf. 1 Cor. 15:23-28; 2 Cor. 4:4; Rev. 11:15).</a:t>
            </a:r>
            <a:endParaRPr lang="en-US" sz="2400" dirty="0">
              <a:latin typeface="Calibri" panose="020F0502020204030204" pitchFamily="34" charset="0"/>
            </a:endParaRPr>
          </a:p>
          <a:p>
            <a:pPr lvl="1" hangingPunct="0"/>
            <a:r>
              <a:rPr lang="en-US" dirty="0">
                <a:latin typeface="Calibri" panose="020F0502020204030204" pitchFamily="34" charset="0"/>
              </a:rPr>
              <a:t>The kingdom comes at the end of the age (Matt. 6:10; 25:31-46).</a:t>
            </a:r>
            <a:endParaRPr lang="en-US" sz="2000" dirty="0">
              <a:latin typeface="Calibri" panose="020F0502020204030204" pitchFamily="34" charset="0"/>
            </a:endParaRPr>
          </a:p>
          <a:p>
            <a:pPr lvl="1" hangingPunct="0"/>
            <a:r>
              <a:rPr lang="en-US" dirty="0">
                <a:latin typeface="Calibri" panose="020F0502020204030204" pitchFamily="34" charset="0"/>
              </a:rPr>
              <a:t>The kingdom has come into history (Matt. 12:28-29).</a:t>
            </a:r>
            <a:endParaRPr lang="en-US" sz="2000" dirty="0">
              <a:latin typeface="Calibri" panose="020F0502020204030204" pitchFamily="34" charset="0"/>
            </a:endParaRPr>
          </a:p>
          <a:p>
            <a:pPr lvl="1" hangingPunct="0"/>
            <a:r>
              <a:rPr lang="en-US" dirty="0">
                <a:latin typeface="Calibri" panose="020F0502020204030204" pitchFamily="34" charset="0"/>
              </a:rPr>
              <a:t>The Kingdom is supernatural (Matt. 19:28; Mk. 4:26-29). </a:t>
            </a:r>
            <a:endParaRPr lang="en-US" sz="2000" dirty="0">
              <a:latin typeface="Calibri" panose="020F0502020204030204" pitchFamily="34" charset="0"/>
            </a:endParaRPr>
          </a:p>
        </p:txBody>
      </p:sp>
    </p:spTree>
    <p:extLst>
      <p:ext uri="{BB962C8B-B14F-4D97-AF65-F5344CB8AC3E}">
        <p14:creationId xmlns:p14="http://schemas.microsoft.com/office/powerpoint/2010/main" val="1861588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hangingPunct="0"/>
            <a:r>
              <a:rPr lang="en-US" i="1" dirty="0" smtClean="0"/>
              <a:t>The </a:t>
            </a:r>
            <a:r>
              <a:rPr lang="en-US" i="1" dirty="0"/>
              <a:t>kingdom is a mystery</a:t>
            </a:r>
            <a:r>
              <a:rPr lang="en-US" dirty="0"/>
              <a:t>. The presence of the kingdom in history is a mystery (Mk. 4:11). Many parables are used to teach of the kingdom (cf. Matt. 13</a:t>
            </a:r>
            <a:r>
              <a:rPr lang="en-US" dirty="0" smtClean="0"/>
              <a:t>).</a:t>
            </a:r>
            <a:endParaRPr lang="en-US" sz="2400" dirty="0"/>
          </a:p>
        </p:txBody>
      </p:sp>
    </p:spTree>
    <p:extLst>
      <p:ext uri="{BB962C8B-B14F-4D97-AF65-F5344CB8AC3E}">
        <p14:creationId xmlns:p14="http://schemas.microsoft.com/office/powerpoint/2010/main" val="3017264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hangingPunct="0"/>
            <a:r>
              <a:rPr lang="en-US" i="1" dirty="0" smtClean="0"/>
              <a:t>The </a:t>
            </a:r>
            <a:r>
              <a:rPr lang="en-US" i="1" dirty="0"/>
              <a:t>kingdom is the realm of redemptive blessing.</a:t>
            </a:r>
            <a:r>
              <a:rPr lang="en-US" dirty="0"/>
              <a:t> The redemptive rule of God creates realms in which the blessings of the divine reign are enjoyed. There is both a present and future realm of the kingdom</a:t>
            </a:r>
            <a:r>
              <a:rPr lang="en-US" dirty="0" smtClean="0"/>
              <a:t>.</a:t>
            </a:r>
            <a:endParaRPr lang="en-US" sz="2400" dirty="0"/>
          </a:p>
        </p:txBody>
      </p:sp>
    </p:spTree>
    <p:extLst>
      <p:ext uri="{BB962C8B-B14F-4D97-AF65-F5344CB8AC3E}">
        <p14:creationId xmlns:p14="http://schemas.microsoft.com/office/powerpoint/2010/main" val="2431284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67"/>
            <a:ext cx="7688689" cy="3539430"/>
          </a:xfrm>
          <a:prstGeom prst="rect">
            <a:avLst/>
          </a:prstGeom>
          <a:noFill/>
        </p:spPr>
        <p:txBody>
          <a:bodyPr wrap="square" rtlCol="0">
            <a:spAutoFit/>
          </a:bodyPr>
          <a:lstStyle/>
          <a:p>
            <a:r>
              <a:rPr lang="en-US" sz="2800" b="1" dirty="0">
                <a:solidFill>
                  <a:prstClr val="black"/>
                </a:solidFill>
              </a:rPr>
              <a:t>God</a:t>
            </a:r>
            <a:r>
              <a:rPr lang="en-US" sz="2800" dirty="0">
                <a:solidFill>
                  <a:prstClr val="black"/>
                </a:solidFill>
              </a:rPr>
              <a:t>: 1. . . God has graciously purposed from eternity to redeem a people for Himself and to make all things new for His own glory</a:t>
            </a:r>
            <a:r>
              <a:rPr lang="en-US" sz="2800" dirty="0" smtClean="0">
                <a:solidFill>
                  <a:prstClr val="black"/>
                </a:solidFill>
              </a:rPr>
              <a:t>.</a:t>
            </a:r>
          </a:p>
          <a:p>
            <a:endParaRPr lang="en-US" sz="2800" dirty="0">
              <a:solidFill>
                <a:prstClr val="black"/>
              </a:solidFill>
            </a:endParaRPr>
          </a:p>
          <a:p>
            <a:r>
              <a:rPr lang="en-US" sz="2800" b="1" dirty="0">
                <a:solidFill>
                  <a:prstClr val="black"/>
                </a:solidFill>
              </a:rPr>
              <a:t>The Bible</a:t>
            </a:r>
            <a:r>
              <a:rPr lang="en-US" sz="2800" dirty="0">
                <a:solidFill>
                  <a:prstClr val="black"/>
                </a:solidFill>
              </a:rPr>
              <a:t>: 2. . . Therefore, it is to be believed in all that it teaches, obeyed in all that it requires, and trusted in all that it promises. </a:t>
            </a:r>
          </a:p>
          <a:p>
            <a:endParaRPr lang="en-US" sz="2800" dirty="0">
              <a:solidFill>
                <a:prstClr val="black"/>
              </a:solidFill>
            </a:endParaRPr>
          </a:p>
        </p:txBody>
      </p:sp>
    </p:spTree>
    <p:extLst>
      <p:ext uri="{BB962C8B-B14F-4D97-AF65-F5344CB8AC3E}">
        <p14:creationId xmlns:p14="http://schemas.microsoft.com/office/powerpoint/2010/main" val="211426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46" y="828098"/>
            <a:ext cx="10823369" cy="5038312"/>
          </a:xfrm>
        </p:spPr>
        <p:txBody>
          <a:bodyPr>
            <a:noAutofit/>
          </a:bodyPr>
          <a:lstStyle/>
          <a:p>
            <a:pPr lvl="0" hangingPunct="0"/>
            <a:r>
              <a:rPr lang="en-US" i="1" dirty="0" smtClean="0"/>
              <a:t>The </a:t>
            </a:r>
            <a:r>
              <a:rPr lang="en-US" i="1" dirty="0"/>
              <a:t>kingdom is not the church</a:t>
            </a:r>
            <a:r>
              <a:rPr lang="en-US" dirty="0"/>
              <a:t>. Jesus and the apostles preached the kingdom of God, not the church. (Try to substitute “church” for “kingdom” in their preaching!) However, there is an inseparable relationship between them. The church is the fellowship of men and women who have accepted the offer of the kingdom, submitted to its rule, and entered into its blessings. </a:t>
            </a:r>
          </a:p>
          <a:p>
            <a:pPr lvl="1" hangingPunct="0"/>
            <a:r>
              <a:rPr lang="en-US" sz="2800" dirty="0"/>
              <a:t>The kingdom of God creates the church. </a:t>
            </a:r>
          </a:p>
          <a:p>
            <a:pPr lvl="1" hangingPunct="0"/>
            <a:r>
              <a:rPr lang="en-US" sz="2800" dirty="0"/>
              <a:t>The kingdom works through the church</a:t>
            </a:r>
            <a:r>
              <a:rPr lang="en-US" sz="2800" dirty="0" smtClean="0"/>
              <a:t>.</a:t>
            </a:r>
          </a:p>
          <a:p>
            <a:pPr lvl="1" hangingPunct="0"/>
            <a:endParaRPr lang="en-US" sz="2800" dirty="0"/>
          </a:p>
          <a:p>
            <a:pPr marL="0" indent="0" hangingPunct="0">
              <a:buNone/>
            </a:pPr>
            <a:r>
              <a:rPr lang="en-US" dirty="0" smtClean="0"/>
              <a:t>Walter </a:t>
            </a:r>
            <a:r>
              <a:rPr lang="en-US" dirty="0"/>
              <a:t>E. </a:t>
            </a:r>
            <a:r>
              <a:rPr lang="en-US" dirty="0" err="1"/>
              <a:t>Elwell</a:t>
            </a:r>
            <a:r>
              <a:rPr lang="en-US" dirty="0"/>
              <a:t>, ed., </a:t>
            </a:r>
            <a:r>
              <a:rPr lang="en-US" i="1" dirty="0"/>
              <a:t>Evangelical Dictionary of Theology</a:t>
            </a:r>
            <a:r>
              <a:rPr lang="en-US" dirty="0"/>
              <a:t> (Grand Rapids: Baker, 1984</a:t>
            </a:r>
            <a:r>
              <a:rPr lang="en-US" dirty="0" smtClean="0"/>
              <a:t>).</a:t>
            </a:r>
            <a:r>
              <a:rPr lang="en-US" b="1" dirty="0"/>
              <a:t> G. E. Ladd, “Kingdom of Christ, God, Heaven” </a:t>
            </a:r>
            <a:endParaRPr lang="en-US" dirty="0"/>
          </a:p>
          <a:p>
            <a:pPr hangingPunct="0"/>
            <a:endParaRPr lang="en-US" dirty="0"/>
          </a:p>
        </p:txBody>
      </p:sp>
    </p:spTree>
    <p:extLst>
      <p:ext uri="{BB962C8B-B14F-4D97-AF65-F5344CB8AC3E}">
        <p14:creationId xmlns:p14="http://schemas.microsoft.com/office/powerpoint/2010/main" val="3378833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928" y="417876"/>
            <a:ext cx="10919638" cy="5412908"/>
          </a:xfrm>
        </p:spPr>
        <p:txBody>
          <a:bodyPr>
            <a:noAutofit/>
          </a:bodyPr>
          <a:lstStyle/>
          <a:p>
            <a:pPr marL="0" indent="0">
              <a:buNone/>
            </a:pPr>
            <a:r>
              <a:rPr lang="en-US" sz="2400" dirty="0">
                <a:latin typeface="Calibri" panose="020F0502020204030204" pitchFamily="34" charset="0"/>
              </a:rPr>
              <a:t>Kingdom language is used quite often today. There is significant misunderstanding of what it means. To quote from Ladd above, here is what we can say about the kingdom: </a:t>
            </a:r>
            <a:endParaRPr lang="en-US" sz="2400" dirty="0" smtClean="0">
              <a:latin typeface="Calibri" panose="020F0502020204030204" pitchFamily="34" charset="0"/>
            </a:endParaRPr>
          </a:p>
          <a:p>
            <a:r>
              <a:rPr lang="en-US" sz="2400" dirty="0" smtClean="0">
                <a:latin typeface="Calibri" panose="020F0502020204030204" pitchFamily="34" charset="0"/>
              </a:rPr>
              <a:t>“</a:t>
            </a:r>
            <a:r>
              <a:rPr lang="en-US" sz="2400" dirty="0">
                <a:latin typeface="Calibri" panose="020F0502020204030204" pitchFamily="34" charset="0"/>
              </a:rPr>
              <a:t>they can persuade men concerning the kingdom (Acts 19:8) . . </a:t>
            </a:r>
            <a:r>
              <a:rPr lang="en-US" sz="2400" dirty="0" smtClean="0">
                <a:latin typeface="Calibri" panose="020F0502020204030204" pitchFamily="34" charset="0"/>
              </a:rPr>
              <a:t>.</a:t>
            </a:r>
          </a:p>
          <a:p>
            <a:r>
              <a:rPr lang="en-US" sz="2400" dirty="0" smtClean="0">
                <a:latin typeface="Calibri" panose="020F0502020204030204" pitchFamily="34" charset="0"/>
              </a:rPr>
              <a:t>Men </a:t>
            </a:r>
            <a:r>
              <a:rPr lang="en-US" sz="2400" dirty="0">
                <a:latin typeface="Calibri" panose="020F0502020204030204" pitchFamily="34" charset="0"/>
              </a:rPr>
              <a:t>can receive the kingdom (Mark 10:15; Luke 18:17) . . . </a:t>
            </a:r>
            <a:endParaRPr lang="en-US" sz="2400" dirty="0" smtClean="0">
              <a:latin typeface="Calibri" panose="020F0502020204030204" pitchFamily="34" charset="0"/>
            </a:endParaRPr>
          </a:p>
          <a:p>
            <a:r>
              <a:rPr lang="en-US" sz="2400" dirty="0" smtClean="0">
                <a:latin typeface="Calibri" panose="020F0502020204030204" pitchFamily="34" charset="0"/>
              </a:rPr>
              <a:t>Men </a:t>
            </a:r>
            <a:r>
              <a:rPr lang="en-US" sz="2400" dirty="0">
                <a:latin typeface="Calibri" panose="020F0502020204030204" pitchFamily="34" charset="0"/>
              </a:rPr>
              <a:t>can reject the kingdom and refuse to receive it or enter it (Matt. 23:13) . . . </a:t>
            </a:r>
            <a:endParaRPr lang="en-US" sz="2400" dirty="0" smtClean="0">
              <a:latin typeface="Calibri" panose="020F0502020204030204" pitchFamily="34" charset="0"/>
            </a:endParaRPr>
          </a:p>
          <a:p>
            <a:r>
              <a:rPr lang="en-US" sz="2400" dirty="0" smtClean="0">
                <a:latin typeface="Calibri" panose="020F0502020204030204" pitchFamily="34" charset="0"/>
              </a:rPr>
              <a:t>They </a:t>
            </a:r>
            <a:r>
              <a:rPr lang="en-US" sz="2400" dirty="0">
                <a:latin typeface="Calibri" panose="020F0502020204030204" pitchFamily="34" charset="0"/>
              </a:rPr>
              <a:t>can look for it (Luke 23:51), pray for its coming (Matt. 6:10), and seek it (Matt. 6:33) . . . </a:t>
            </a:r>
            <a:endParaRPr lang="en-US" sz="2400" dirty="0" smtClean="0">
              <a:latin typeface="Calibri" panose="020F0502020204030204" pitchFamily="34" charset="0"/>
            </a:endParaRPr>
          </a:p>
          <a:p>
            <a:r>
              <a:rPr lang="en-US" sz="2400" dirty="0" smtClean="0">
                <a:latin typeface="Calibri" panose="020F0502020204030204" pitchFamily="34" charset="0"/>
              </a:rPr>
              <a:t>The </a:t>
            </a:r>
            <a:r>
              <a:rPr lang="en-US" sz="2400" dirty="0">
                <a:latin typeface="Calibri" panose="020F0502020204030204" pitchFamily="34" charset="0"/>
              </a:rPr>
              <a:t>kingdom is altogether God’s deed although it works in and through men. Men may do things for the sake of the kingdom (Matt. 19:12; Luke 18:29), work for it (Col. 4:11), suffer for it (2 Thess. 1:5), but they are not said to act upon the kingdom itself. They can inherit it (Matt. 25:34; 1 Cor. 6:9-10, 15:50) . . .”</a:t>
            </a:r>
          </a:p>
          <a:p>
            <a:endParaRPr lang="en-US" sz="2400" dirty="0">
              <a:latin typeface="Calibri" panose="020F0502020204030204" pitchFamily="34" charset="0"/>
            </a:endParaRPr>
          </a:p>
        </p:txBody>
      </p:sp>
    </p:spTree>
    <p:extLst>
      <p:ext uri="{BB962C8B-B14F-4D97-AF65-F5344CB8AC3E}">
        <p14:creationId xmlns:p14="http://schemas.microsoft.com/office/powerpoint/2010/main" val="1964130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452" y="994352"/>
            <a:ext cx="10515600" cy="4351338"/>
          </a:xfrm>
        </p:spPr>
        <p:txBody>
          <a:bodyPr>
            <a:normAutofit/>
          </a:bodyPr>
          <a:lstStyle/>
          <a:p>
            <a:pPr marL="0" indent="0">
              <a:buNone/>
            </a:pPr>
            <a:r>
              <a:rPr lang="en-US" dirty="0" smtClean="0"/>
              <a:t>And </a:t>
            </a:r>
            <a:r>
              <a:rPr lang="en-US" dirty="0"/>
              <a:t>here is what we cannot say/do regarding the kingdom: </a:t>
            </a:r>
            <a:endParaRPr lang="en-US" dirty="0" smtClean="0"/>
          </a:p>
          <a:p>
            <a:r>
              <a:rPr lang="en-US" dirty="0" smtClean="0"/>
              <a:t>“</a:t>
            </a:r>
            <a:r>
              <a:rPr lang="en-US" dirty="0"/>
              <a:t>but they cannot build it. It is God’s deed. . . . </a:t>
            </a:r>
            <a:endParaRPr lang="en-US" dirty="0" smtClean="0"/>
          </a:p>
          <a:p>
            <a:r>
              <a:rPr lang="en-US" dirty="0" smtClean="0"/>
              <a:t>but </a:t>
            </a:r>
            <a:r>
              <a:rPr lang="en-US" dirty="0"/>
              <a:t>they are never said to establish it. . . . </a:t>
            </a:r>
            <a:endParaRPr lang="en-US" dirty="0" smtClean="0"/>
          </a:p>
          <a:p>
            <a:r>
              <a:rPr lang="en-US" dirty="0" smtClean="0"/>
              <a:t>but </a:t>
            </a:r>
            <a:r>
              <a:rPr lang="en-US" dirty="0"/>
              <a:t>they cannot destroy it. . . . </a:t>
            </a:r>
            <a:endParaRPr lang="en-US" dirty="0" smtClean="0"/>
          </a:p>
          <a:p>
            <a:r>
              <a:rPr lang="en-US" dirty="0" smtClean="0"/>
              <a:t>but </a:t>
            </a:r>
            <a:r>
              <a:rPr lang="en-US" dirty="0"/>
              <a:t>they cannot bring it. . . . </a:t>
            </a:r>
            <a:endParaRPr lang="en-US" dirty="0" smtClean="0"/>
          </a:p>
          <a:p>
            <a:r>
              <a:rPr lang="en-US" dirty="0" smtClean="0"/>
              <a:t>but </a:t>
            </a:r>
            <a:r>
              <a:rPr lang="en-US" dirty="0"/>
              <a:t>they are not said to act upon the kingdom itself. . . . </a:t>
            </a:r>
            <a:endParaRPr lang="en-US" dirty="0" smtClean="0"/>
          </a:p>
          <a:p>
            <a:r>
              <a:rPr lang="en-US" dirty="0" smtClean="0"/>
              <a:t>but </a:t>
            </a:r>
            <a:r>
              <a:rPr lang="en-US" dirty="0"/>
              <a:t>they cannot bestow it upon others.”</a:t>
            </a:r>
          </a:p>
          <a:p>
            <a:endParaRPr lang="en-US" dirty="0"/>
          </a:p>
        </p:txBody>
      </p:sp>
    </p:spTree>
    <p:extLst>
      <p:ext uri="{BB962C8B-B14F-4D97-AF65-F5344CB8AC3E}">
        <p14:creationId xmlns:p14="http://schemas.microsoft.com/office/powerpoint/2010/main" val="1345098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884" y="648222"/>
            <a:ext cx="7886700" cy="4351339"/>
          </a:xfrm>
        </p:spPr>
        <p:txBody>
          <a:bodyPr>
            <a:noAutofit/>
          </a:bodyPr>
          <a:lstStyle/>
          <a:p>
            <a:pPr marL="0" indent="0" hangingPunct="0">
              <a:buNone/>
            </a:pPr>
            <a:r>
              <a:rPr lang="en-US" sz="2400" dirty="0" smtClean="0"/>
              <a:t>Now </a:t>
            </a:r>
            <a:r>
              <a:rPr lang="en-US" sz="2400" dirty="0"/>
              <a:t>let us examine the theme of the kingdom of God on the basis of the fact that we can discern its reality everywhere in Scripture. The kingdom of God involves three essential aspects: 1. The subjects of that rule, who are the people of God. 2. The sphere of that rule, which is the place where God is the unchallenged Lord among his people. 3. The ruling relationship by which God establishes the nature of His kingdom and its subjects according to His own eternal and unchanging character. We may summarize these elements by saying that we see in the Bible the concept of the kingdom of God involving: </a:t>
            </a:r>
            <a:r>
              <a:rPr lang="en-US" sz="2400" b="1" dirty="0"/>
              <a:t>God’s people, in God’s place, under God’s rule</a:t>
            </a:r>
            <a:r>
              <a:rPr lang="en-US" sz="2400" b="1" dirty="0" smtClean="0"/>
              <a:t>.</a:t>
            </a:r>
          </a:p>
          <a:p>
            <a:pPr marL="0" indent="0" hangingPunct="0">
              <a:buNone/>
            </a:pPr>
            <a:endParaRPr lang="en-US" sz="2400" dirty="0">
              <a:solidFill>
                <a:prstClr val="black"/>
              </a:solidFill>
            </a:endParaRPr>
          </a:p>
          <a:p>
            <a:pPr marL="0" indent="0" hangingPunct="0">
              <a:buNone/>
            </a:pPr>
            <a:r>
              <a:rPr lang="en-US" sz="2400" dirty="0">
                <a:solidFill>
                  <a:prstClr val="black"/>
                </a:solidFill>
              </a:rPr>
              <a:t>Graeme Goldsworthy, “The Kingdom of God and the Old Testament,” section “The Unifying Theme of the Kingdom of God”</a:t>
            </a:r>
          </a:p>
          <a:p>
            <a:pPr marL="0" indent="0" hangingPunct="0">
              <a:buNone/>
            </a:pPr>
            <a:endParaRPr lang="en-US" sz="2400" dirty="0"/>
          </a:p>
        </p:txBody>
      </p:sp>
    </p:spTree>
    <p:extLst>
      <p:ext uri="{BB962C8B-B14F-4D97-AF65-F5344CB8AC3E}">
        <p14:creationId xmlns:p14="http://schemas.microsoft.com/office/powerpoint/2010/main" val="571204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8229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461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524315"/>
          </a:xfrm>
          <a:prstGeom prst="rect">
            <a:avLst/>
          </a:prstGeom>
          <a:noFill/>
        </p:spPr>
        <p:txBody>
          <a:bodyPr wrap="square" rtlCol="0">
            <a:spAutoFit/>
          </a:bodyPr>
          <a:lstStyle/>
          <a:p>
            <a:pPr algn="ctr"/>
            <a:r>
              <a:rPr lang="en-US" sz="2400" b="1" dirty="0">
                <a:solidFill>
                  <a:prstClr val="black"/>
                </a:solidFill>
              </a:rPr>
              <a:t>Christian Living </a:t>
            </a:r>
          </a:p>
          <a:p>
            <a:r>
              <a:rPr lang="en-US" sz="2400" dirty="0">
                <a:solidFill>
                  <a:prstClr val="black"/>
                </a:solidFill>
              </a:rPr>
              <a:t>8. We believe that God's justifying grace must not be separated from His sanctifying power and purpose. God commands us to love Him supremely and others sacrificially, and to live out our faith with care for one another, compassion toward the poor and justice for the oppressed. With God’s Word, the Spirit’s power, and fervent prayer in Christ’s name, we are to combat the spiritual forces of evil. </a:t>
            </a:r>
            <a:r>
              <a:rPr lang="en-US" sz="2400" dirty="0">
                <a:solidFill>
                  <a:srgbClr val="FF0000"/>
                </a:solidFill>
              </a:rPr>
              <a:t>In obedience to Christ’s commission, we are to make disciples among all people, always bearing witness to the gospel in word and deed. </a:t>
            </a:r>
          </a:p>
          <a:p>
            <a:endParaRPr lang="en-US" sz="2400" dirty="0">
              <a:solidFill>
                <a:prstClr val="black"/>
              </a:solidFill>
            </a:endParaRPr>
          </a:p>
        </p:txBody>
      </p:sp>
    </p:spTree>
    <p:extLst>
      <p:ext uri="{BB962C8B-B14F-4D97-AF65-F5344CB8AC3E}">
        <p14:creationId xmlns:p14="http://schemas.microsoft.com/office/powerpoint/2010/main" val="3933132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41254" y="1180731"/>
            <a:ext cx="8566951" cy="2308324"/>
          </a:xfrm>
          <a:prstGeom prst="rect">
            <a:avLst/>
          </a:prstGeom>
          <a:noFill/>
        </p:spPr>
        <p:txBody>
          <a:bodyPr wrap="square" rtlCol="0">
            <a:spAutoFit/>
          </a:bodyPr>
          <a:lstStyle/>
          <a:p>
            <a:r>
              <a:rPr lang="en-US" sz="2400" dirty="0">
                <a:solidFill>
                  <a:srgbClr val="000000"/>
                </a:solidFill>
                <a:latin typeface="Calibri" panose="020F0502020204030204" pitchFamily="34" charset="0"/>
              </a:rPr>
              <a:t>We believe that, in obedience to Christ’s commission, we are to make disciples among all </a:t>
            </a:r>
            <a:r>
              <a:rPr lang="en-US" sz="2400" dirty="0" smtClean="0">
                <a:solidFill>
                  <a:srgbClr val="000000"/>
                </a:solidFill>
                <a:latin typeface="Calibri" panose="020F0502020204030204" pitchFamily="34" charset="0"/>
              </a:rPr>
              <a:t>people, and </a:t>
            </a:r>
            <a:r>
              <a:rPr lang="en-US" sz="2400" dirty="0">
                <a:solidFill>
                  <a:srgbClr val="000000"/>
                </a:solidFill>
                <a:latin typeface="Calibri" panose="020F0502020204030204" pitchFamily="34" charset="0"/>
              </a:rPr>
              <a:t>we believe that as we make disciples, we are always bearing witness to the gospel in word and deed (Matt. </a:t>
            </a:r>
            <a:r>
              <a:rPr lang="en-US" sz="2400" dirty="0" smtClean="0">
                <a:solidFill>
                  <a:srgbClr val="000000"/>
                </a:solidFill>
                <a:latin typeface="Calibri" panose="020F0502020204030204" pitchFamily="34" charset="0"/>
              </a:rPr>
              <a:t>28:18-20; </a:t>
            </a:r>
            <a:r>
              <a:rPr lang="en-US" sz="2400" dirty="0" err="1" smtClean="0">
                <a:solidFill>
                  <a:srgbClr val="000000"/>
                </a:solidFill>
                <a:latin typeface="Calibri" panose="020F0502020204030204" pitchFamily="34" charset="0"/>
              </a:rPr>
              <a:t>Lk</a:t>
            </a:r>
            <a:r>
              <a:rPr lang="en-US" sz="2400" dirty="0" smtClean="0">
                <a:solidFill>
                  <a:srgbClr val="000000"/>
                </a:solidFill>
                <a:latin typeface="Calibri" panose="020F0502020204030204" pitchFamily="34" charset="0"/>
              </a:rPr>
              <a:t>. 24:45-49; Jn</a:t>
            </a:r>
            <a:r>
              <a:rPr lang="en-US" sz="2400" dirty="0">
                <a:solidFill>
                  <a:srgbClr val="000000"/>
                </a:solidFill>
                <a:latin typeface="Calibri" panose="020F0502020204030204" pitchFamily="34" charset="0"/>
              </a:rPr>
              <a:t>. 20:21; Acts </a:t>
            </a:r>
            <a:r>
              <a:rPr lang="en-US" sz="2400" dirty="0" smtClean="0">
                <a:solidFill>
                  <a:srgbClr val="000000"/>
                </a:solidFill>
                <a:latin typeface="Calibri" panose="020F0502020204030204" pitchFamily="34" charset="0"/>
              </a:rPr>
              <a:t>1:8; Rev</a:t>
            </a:r>
            <a:r>
              <a:rPr lang="en-US" sz="2400" dirty="0">
                <a:solidFill>
                  <a:srgbClr val="000000"/>
                </a:solidFill>
                <a:latin typeface="Calibri" panose="020F0502020204030204" pitchFamily="34" charset="0"/>
              </a:rPr>
              <a:t>. </a:t>
            </a:r>
            <a:r>
              <a:rPr lang="en-US" sz="2400" dirty="0" smtClean="0">
                <a:solidFill>
                  <a:srgbClr val="000000"/>
                </a:solidFill>
                <a:latin typeface="Calibri" panose="020F0502020204030204" pitchFamily="34" charset="0"/>
              </a:rPr>
              <a:t>7:9; Matt</a:t>
            </a:r>
            <a:r>
              <a:rPr lang="en-US" sz="2400" dirty="0">
                <a:solidFill>
                  <a:srgbClr val="000000"/>
                </a:solidFill>
                <a:latin typeface="Calibri" panose="020F0502020204030204" pitchFamily="34" charset="0"/>
              </a:rPr>
              <a:t>. 5:13-16</a:t>
            </a:r>
            <a:r>
              <a:rPr lang="en-US" sz="2400" dirty="0" smtClean="0">
                <a:solidFill>
                  <a:srgbClr val="000000"/>
                </a:solidFill>
                <a:latin typeface="Calibri" panose="020F0502020204030204" pitchFamily="34" charset="0"/>
              </a:rPr>
              <a:t>).</a:t>
            </a:r>
            <a:endParaRPr lang="en-US" sz="2400" dirty="0">
              <a:solidFill>
                <a:srgbClr val="000000"/>
              </a:solidFill>
              <a:latin typeface="Calibri" panose="020F0502020204030204" pitchFamily="34" charset="0"/>
            </a:endParaRPr>
          </a:p>
          <a:p>
            <a:pPr marL="457189" indent="-457189">
              <a:buFontTx/>
              <a:buAutoNum type="arabicPeriod" startAt="3"/>
            </a:pP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28497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41254" y="1180731"/>
            <a:ext cx="8566951" cy="830997"/>
          </a:xfrm>
          <a:prstGeom prst="rect">
            <a:avLst/>
          </a:prstGeom>
          <a:noFill/>
        </p:spPr>
        <p:txBody>
          <a:bodyPr wrap="square" rtlCol="0">
            <a:spAutoFit/>
          </a:bodyPr>
          <a:lstStyle/>
          <a:p>
            <a:pPr marL="342900" indent="-342900">
              <a:buFont typeface="Arial" panose="020B0604020202020204" pitchFamily="34" charset="0"/>
              <a:buChar char="•"/>
            </a:pPr>
            <a:r>
              <a:rPr lang="en-US" sz="2400" i="1" dirty="0" smtClean="0">
                <a:solidFill>
                  <a:srgbClr val="000000"/>
                </a:solidFill>
                <a:latin typeface="Calibri" panose="020F0502020204030204" pitchFamily="34" charset="0"/>
              </a:rPr>
              <a:t>Simple Church </a:t>
            </a:r>
            <a:r>
              <a:rPr lang="en-US" sz="2400" dirty="0" smtClean="0">
                <a:solidFill>
                  <a:srgbClr val="000000"/>
                </a:solidFill>
                <a:latin typeface="Calibri" panose="020F0502020204030204" pitchFamily="34" charset="0"/>
              </a:rPr>
              <a:t>(2006)</a:t>
            </a:r>
          </a:p>
          <a:p>
            <a:pPr marL="342900" indent="-342900">
              <a:buFont typeface="Arial" panose="020B0604020202020204" pitchFamily="34" charset="0"/>
              <a:buChar char="•"/>
            </a:pPr>
            <a:r>
              <a:rPr lang="en-US" sz="2400" i="1" dirty="0" smtClean="0">
                <a:solidFill>
                  <a:srgbClr val="000000"/>
                </a:solidFill>
                <a:latin typeface="Calibri" panose="020F0502020204030204" pitchFamily="34" charset="0"/>
              </a:rPr>
              <a:t>The Trellis and the Vine</a:t>
            </a:r>
            <a:r>
              <a:rPr lang="en-US" sz="2400" dirty="0" smtClean="0">
                <a:solidFill>
                  <a:srgbClr val="000000"/>
                </a:solidFill>
                <a:latin typeface="Calibri" panose="020F0502020204030204" pitchFamily="34" charset="0"/>
              </a:rPr>
              <a:t> (2009)</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20363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Bearing Witness to the Gospel and Making Disciples</a:t>
            </a:r>
            <a:endParaRPr lang="en-US" b="1" dirty="0"/>
          </a:p>
        </p:txBody>
      </p:sp>
    </p:spTree>
    <p:extLst>
      <p:ext uri="{BB962C8B-B14F-4D97-AF65-F5344CB8AC3E}">
        <p14:creationId xmlns:p14="http://schemas.microsoft.com/office/powerpoint/2010/main" val="28395569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2" y="1291301"/>
            <a:ext cx="8976167" cy="4247317"/>
          </a:xfrm>
          <a:prstGeom prst="rect">
            <a:avLst/>
          </a:prstGeom>
          <a:noFill/>
        </p:spPr>
        <p:txBody>
          <a:bodyPr wrap="square" rtlCol="0">
            <a:spAutoFit/>
          </a:bodyPr>
          <a:lstStyle/>
          <a:p>
            <a:pPr algn="ctr"/>
            <a:r>
              <a:rPr lang="en-US" sz="4500" b="1" dirty="0">
                <a:solidFill>
                  <a:prstClr val="black"/>
                </a:solidFill>
              </a:rPr>
              <a:t>Jesus’ Command and Promise; Disciples’ Call and Privilege </a:t>
            </a:r>
          </a:p>
          <a:p>
            <a:pPr algn="r"/>
            <a:r>
              <a:rPr lang="en-US" sz="3000" b="1" dirty="0">
                <a:solidFill>
                  <a:prstClr val="black"/>
                </a:solidFill>
              </a:rPr>
              <a:t>(Matt. 28:18-20; cf. </a:t>
            </a:r>
            <a:r>
              <a:rPr lang="en-US" sz="3000" b="1" dirty="0" err="1">
                <a:solidFill>
                  <a:prstClr val="black"/>
                </a:solidFill>
              </a:rPr>
              <a:t>Lk</a:t>
            </a:r>
            <a:r>
              <a:rPr lang="en-US" sz="3000" b="1" dirty="0">
                <a:solidFill>
                  <a:prstClr val="black"/>
                </a:solidFill>
              </a:rPr>
              <a:t>. 24:45-49; Jn. 20:21; Acts 1:8)</a:t>
            </a:r>
            <a:endParaRPr lang="en-US" sz="6000" b="1" dirty="0">
              <a:solidFill>
                <a:prstClr val="black"/>
              </a:solidFill>
            </a:endParaRPr>
          </a:p>
          <a:p>
            <a:pPr algn="ctr"/>
            <a:endParaRPr lang="en-US" sz="3000" dirty="0">
              <a:solidFill>
                <a:prstClr val="black"/>
              </a:solidFill>
            </a:endParaRPr>
          </a:p>
          <a:p>
            <a:pPr marL="557213" indent="-557213" algn="ctr">
              <a:buFontTx/>
              <a:buAutoNum type="arabicParenBoth"/>
            </a:pPr>
            <a:endParaRPr lang="en-US" sz="3000" b="1" dirty="0">
              <a:solidFill>
                <a:prstClr val="black"/>
              </a:solidFill>
            </a:endParaRPr>
          </a:p>
          <a:p>
            <a:pPr algn="ctr"/>
            <a:endParaRPr lang="en-US" sz="6000" b="1" dirty="0">
              <a:solidFill>
                <a:prstClr val="black"/>
              </a:solidFill>
            </a:endParaRPr>
          </a:p>
          <a:p>
            <a:pPr algn="ctr"/>
            <a:endParaRPr lang="en-US" sz="3000" b="1" dirty="0">
              <a:solidFill>
                <a:prstClr val="black"/>
              </a:solidFill>
            </a:endParaRPr>
          </a:p>
        </p:txBody>
      </p:sp>
    </p:spTree>
    <p:extLst>
      <p:ext uri="{BB962C8B-B14F-4D97-AF65-F5344CB8AC3E}">
        <p14:creationId xmlns:p14="http://schemas.microsoft.com/office/powerpoint/2010/main" val="28456711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68"/>
            <a:ext cx="7688689" cy="2308324"/>
          </a:xfrm>
          <a:prstGeom prst="rect">
            <a:avLst/>
          </a:prstGeom>
          <a:noFill/>
        </p:spPr>
        <p:txBody>
          <a:bodyPr wrap="square" rtlCol="0">
            <a:spAutoFit/>
          </a:bodyPr>
          <a:lstStyle/>
          <a:p>
            <a:r>
              <a:rPr lang="en-US" sz="2400" b="1" dirty="0">
                <a:solidFill>
                  <a:prstClr val="black"/>
                </a:solidFill>
              </a:rPr>
              <a:t>The Human Condition: </a:t>
            </a:r>
            <a:r>
              <a:rPr lang="en-US" sz="2400" dirty="0">
                <a:solidFill>
                  <a:prstClr val="black"/>
                </a:solidFill>
              </a:rPr>
              <a:t>3. . . In union with Adam, human beings are sinners by nature and by choice, alienated from  God, and under His wrath. Only through God’s saving work in Jesus Christ can we be rescued, reconciled and renewed. </a:t>
            </a:r>
          </a:p>
          <a:p>
            <a:endParaRPr lang="en-US" sz="2400" dirty="0">
              <a:solidFill>
                <a:prstClr val="black"/>
              </a:solidFill>
            </a:endParaRPr>
          </a:p>
        </p:txBody>
      </p:sp>
    </p:spTree>
    <p:extLst>
      <p:ext uri="{BB962C8B-B14F-4D97-AF65-F5344CB8AC3E}">
        <p14:creationId xmlns:p14="http://schemas.microsoft.com/office/powerpoint/2010/main" val="122900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445871" y="1508330"/>
            <a:ext cx="9083232" cy="4708981"/>
          </a:xfrm>
          <a:prstGeom prst="rect">
            <a:avLst/>
          </a:prstGeom>
          <a:noFill/>
        </p:spPr>
        <p:txBody>
          <a:bodyPr wrap="square" rtlCol="0">
            <a:spAutoFit/>
          </a:bodyPr>
          <a:lstStyle/>
          <a:p>
            <a:pPr lvl="1"/>
            <a:r>
              <a:rPr lang="en-US" sz="3000" b="1" dirty="0">
                <a:solidFill>
                  <a:prstClr val="black"/>
                </a:solidFill>
              </a:rPr>
              <a:t>“Discipleship and evangelism are the weakest areas in the church. </a:t>
            </a:r>
            <a:r>
              <a:rPr lang="en-US" sz="3000" dirty="0">
                <a:solidFill>
                  <a:prstClr val="black"/>
                </a:solidFill>
              </a:rPr>
              <a:t>I cannot recall the last survey that showed other areas as the weakest. Again and again, these churches admit they struggle in doing evangelism and discipleship – two non-negotiable components of the Great Commission (Matt. 28:16-20).” </a:t>
            </a:r>
          </a:p>
          <a:p>
            <a:pPr lvl="1"/>
            <a:r>
              <a:rPr lang="en-US" sz="3000" dirty="0">
                <a:solidFill>
                  <a:prstClr val="black"/>
                </a:solidFill>
              </a:rPr>
              <a:t>Chuck Lawless, “</a:t>
            </a:r>
            <a:r>
              <a:rPr lang="en-US" sz="3000" u="sng" dirty="0">
                <a:solidFill>
                  <a:prstClr val="black"/>
                </a:solidFill>
                <a:hlinkClick r:id="rId2"/>
              </a:rPr>
              <a:t>12 Findings from Church Health Surveys</a:t>
            </a:r>
            <a:r>
              <a:rPr lang="en-US" sz="3000" dirty="0">
                <a:solidFill>
                  <a:prstClr val="black"/>
                </a:solidFill>
              </a:rPr>
              <a:t>”</a:t>
            </a:r>
            <a:endParaRPr lang="en-US" sz="3000" b="1" dirty="0">
              <a:solidFill>
                <a:prstClr val="black"/>
              </a:solidFill>
            </a:endParaRPr>
          </a:p>
          <a:p>
            <a:pPr lvl="1"/>
            <a:endParaRPr lang="en-US" sz="3000" dirty="0">
              <a:solidFill>
                <a:prstClr val="black"/>
              </a:solidFill>
            </a:endParaRPr>
          </a:p>
        </p:txBody>
      </p:sp>
    </p:spTree>
    <p:extLst>
      <p:ext uri="{BB962C8B-B14F-4D97-AF65-F5344CB8AC3E}">
        <p14:creationId xmlns:p14="http://schemas.microsoft.com/office/powerpoint/2010/main" val="3969367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445871" y="1508328"/>
            <a:ext cx="9083232" cy="2677656"/>
          </a:xfrm>
          <a:prstGeom prst="rect">
            <a:avLst/>
          </a:prstGeom>
          <a:noFill/>
        </p:spPr>
        <p:txBody>
          <a:bodyPr wrap="square" rtlCol="0">
            <a:spAutoFit/>
          </a:bodyPr>
          <a:lstStyle/>
          <a:p>
            <a:pPr marL="771525" lvl="1" indent="-428625">
              <a:buFont typeface="Arial" panose="020B0604020202020204" pitchFamily="34" charset="0"/>
              <a:buChar char="•"/>
            </a:pPr>
            <a:r>
              <a:rPr lang="en-US" sz="2400" dirty="0">
                <a:solidFill>
                  <a:prstClr val="black"/>
                </a:solidFill>
              </a:rPr>
              <a:t>“All”: all authority, all nations, all I have commanded (everything), all the days (always).</a:t>
            </a:r>
          </a:p>
          <a:p>
            <a:pPr marL="771525" lvl="1" indent="-428625">
              <a:buFont typeface="Arial" panose="020B0604020202020204" pitchFamily="34" charset="0"/>
              <a:buChar char="•"/>
            </a:pPr>
            <a:r>
              <a:rPr lang="en-US" sz="2400" dirty="0">
                <a:solidFill>
                  <a:prstClr val="black"/>
                </a:solidFill>
              </a:rPr>
              <a:t>Jesus is the one through whom all God’s authority is mediated, he is the </a:t>
            </a:r>
            <a:r>
              <a:rPr lang="en-US" sz="2400" dirty="0" err="1">
                <a:solidFill>
                  <a:prstClr val="black"/>
                </a:solidFill>
              </a:rPr>
              <a:t>mediatorial</a:t>
            </a:r>
            <a:r>
              <a:rPr lang="en-US" sz="2400" dirty="0">
                <a:solidFill>
                  <a:prstClr val="black"/>
                </a:solidFill>
              </a:rPr>
              <a:t> king. His kingdom has dawned. </a:t>
            </a:r>
          </a:p>
          <a:p>
            <a:pPr marL="771525" lvl="1" indent="-428625">
              <a:buFont typeface="Arial" panose="020B0604020202020204" pitchFamily="34" charset="0"/>
              <a:buChar char="•"/>
            </a:pPr>
            <a:r>
              <a:rPr lang="en-US" sz="2400" dirty="0">
                <a:solidFill>
                  <a:prstClr val="black"/>
                </a:solidFill>
              </a:rPr>
              <a:t>“Therefore”: his universal authority serves as an end-time marker that ushers in the beginning of his universal mission.</a:t>
            </a:r>
          </a:p>
          <a:p>
            <a:pPr marL="771525" lvl="1" indent="-428625">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16237839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445871" y="1508328"/>
            <a:ext cx="9083232" cy="3046988"/>
          </a:xfrm>
          <a:prstGeom prst="rect">
            <a:avLst/>
          </a:prstGeom>
          <a:noFill/>
        </p:spPr>
        <p:txBody>
          <a:bodyPr wrap="square" rtlCol="0">
            <a:spAutoFit/>
          </a:bodyPr>
          <a:lstStyle/>
          <a:p>
            <a:pPr marL="771525" lvl="1" indent="-428625">
              <a:buFont typeface="Arial" panose="020B0604020202020204" pitchFamily="34" charset="0"/>
              <a:buChar char="•"/>
            </a:pPr>
            <a:r>
              <a:rPr lang="en-US" sz="2400" dirty="0">
                <a:solidFill>
                  <a:prstClr val="black"/>
                </a:solidFill>
              </a:rPr>
              <a:t>“Make disciples” is the mandate.</a:t>
            </a:r>
          </a:p>
          <a:p>
            <a:pPr marL="771525" lvl="1" indent="-428625">
              <a:buFont typeface="Arial" panose="020B0604020202020204" pitchFamily="34" charset="0"/>
              <a:buChar char="•"/>
            </a:pPr>
            <a:r>
              <a:rPr lang="en-US" sz="2400" dirty="0">
                <a:solidFill>
                  <a:prstClr val="black"/>
                </a:solidFill>
              </a:rPr>
              <a:t>Disciples are those who hear, understand and obey Jesus’ teaching.</a:t>
            </a:r>
          </a:p>
          <a:p>
            <a:pPr marL="771525" lvl="1" indent="-428625">
              <a:buFont typeface="Arial" panose="020B0604020202020204" pitchFamily="34" charset="0"/>
              <a:buChar char="•"/>
            </a:pPr>
            <a:r>
              <a:rPr lang="en-US" sz="2400" dirty="0">
                <a:solidFill>
                  <a:prstClr val="black"/>
                </a:solidFill>
              </a:rPr>
              <a:t>“Nations”: The aim is to make disciples of all men and women everywhere without distinction (cf. Matthew 1:1-17; 28:18-20; Gen. 12:1-3; Rev. 5:9-10; 7-9; 14:6, 22; contrast Rev. 13:5-10).</a:t>
            </a:r>
          </a:p>
          <a:p>
            <a:pPr marL="771525" lvl="1" indent="-428625">
              <a:buFont typeface="Arial" panose="020B0604020202020204" pitchFamily="34" charset="0"/>
              <a:buChar char="•"/>
            </a:pPr>
            <a:endParaRPr lang="en-US" sz="2400" dirty="0">
              <a:solidFill>
                <a:prstClr val="black"/>
              </a:solidFill>
            </a:endParaRPr>
          </a:p>
          <a:p>
            <a:pPr marL="771525" lvl="1" indent="-428625">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22597584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24000" y="1239218"/>
            <a:ext cx="9083232" cy="3508653"/>
          </a:xfrm>
          <a:prstGeom prst="rect">
            <a:avLst/>
          </a:prstGeom>
          <a:noFill/>
        </p:spPr>
        <p:txBody>
          <a:bodyPr wrap="square" rtlCol="0">
            <a:spAutoFit/>
          </a:bodyPr>
          <a:lstStyle/>
          <a:p>
            <a:pPr marL="771525" lvl="1" indent="-428625">
              <a:buFont typeface="Arial" panose="020B0604020202020204" pitchFamily="34" charset="0"/>
              <a:buChar char="•"/>
            </a:pPr>
            <a:r>
              <a:rPr lang="en-US" sz="2400" dirty="0">
                <a:solidFill>
                  <a:prstClr val="black"/>
                </a:solidFill>
              </a:rPr>
              <a:t>Proclamation of the gospel results in repentance and faith. Response of discipleship is baptism, instruction and obedience.</a:t>
            </a:r>
          </a:p>
          <a:p>
            <a:pPr marL="771525" lvl="1" indent="-428625">
              <a:buFont typeface="Arial" panose="020B0604020202020204" pitchFamily="34" charset="0"/>
              <a:buChar char="•"/>
            </a:pPr>
            <a:r>
              <a:rPr lang="en-US" sz="2400" dirty="0">
                <a:solidFill>
                  <a:prstClr val="black"/>
                </a:solidFill>
              </a:rPr>
              <a:t>Baptism into the name of the Trinity. This suggests strongly a coming-into-relationship-with or a coming-under-the-Lordship-of, a sign of both entrance into Messiah’s covenant community and of pledged submission to his lordship.</a:t>
            </a:r>
          </a:p>
          <a:p>
            <a:pPr marL="771525" lvl="1" indent="-428625">
              <a:buFont typeface="Arial" panose="020B0604020202020204" pitchFamily="34" charset="0"/>
              <a:buChar char="•"/>
            </a:pPr>
            <a:r>
              <a:rPr lang="en-US" sz="2400" dirty="0">
                <a:solidFill>
                  <a:prstClr val="black"/>
                </a:solidFill>
              </a:rPr>
              <a:t>“Teach all I have commanded” which is truth applied to life.</a:t>
            </a:r>
          </a:p>
          <a:p>
            <a:pPr marL="771525" lvl="1" indent="-428625">
              <a:buFont typeface="Arial" panose="020B0604020202020204" pitchFamily="34" charset="0"/>
              <a:buChar char="•"/>
            </a:pPr>
            <a:endParaRPr lang="en-US" sz="2400" dirty="0">
              <a:solidFill>
                <a:prstClr val="black"/>
              </a:solidFill>
            </a:endParaRPr>
          </a:p>
          <a:p>
            <a:pPr lvl="1"/>
            <a:endParaRPr lang="en-US" sz="3000" dirty="0">
              <a:solidFill>
                <a:prstClr val="black"/>
              </a:solidFill>
            </a:endParaRPr>
          </a:p>
        </p:txBody>
      </p:sp>
    </p:spTree>
    <p:extLst>
      <p:ext uri="{BB962C8B-B14F-4D97-AF65-F5344CB8AC3E}">
        <p14:creationId xmlns:p14="http://schemas.microsoft.com/office/powerpoint/2010/main" val="2836857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24000" y="1239217"/>
            <a:ext cx="9083232" cy="4616648"/>
          </a:xfrm>
          <a:prstGeom prst="rect">
            <a:avLst/>
          </a:prstGeom>
          <a:noFill/>
        </p:spPr>
        <p:txBody>
          <a:bodyPr wrap="square" rtlCol="0">
            <a:spAutoFit/>
          </a:bodyPr>
          <a:lstStyle/>
          <a:p>
            <a:pPr marL="771525" lvl="1" indent="-428625">
              <a:buFont typeface="Arial" panose="020B0604020202020204" pitchFamily="34" charset="0"/>
              <a:buChar char="•"/>
            </a:pPr>
            <a:r>
              <a:rPr lang="en-US" sz="2400" dirty="0">
                <a:solidFill>
                  <a:prstClr val="black"/>
                </a:solidFill>
              </a:rPr>
              <a:t>This begins with a command and ends with a promise: Jesus’ presence. Note the promise/presence is tied to obedience to Jesus’ command.</a:t>
            </a:r>
          </a:p>
          <a:p>
            <a:pPr marL="771525" lvl="1" indent="-428625">
              <a:buFont typeface="Arial" panose="020B0604020202020204" pitchFamily="34" charset="0"/>
              <a:buChar char="•"/>
            </a:pPr>
            <a:r>
              <a:rPr lang="en-US" sz="2400" dirty="0">
                <a:solidFill>
                  <a:prstClr val="black"/>
                </a:solidFill>
              </a:rPr>
              <a:t>The Gospel of Matthew is not a closed book until the consummation. The final chapter is being written in the mission and teaching of Jesus’ disciples.</a:t>
            </a:r>
          </a:p>
          <a:p>
            <a:pPr marL="771525" lvl="1" indent="-428625">
              <a:buFont typeface="Arial" panose="020B0604020202020204" pitchFamily="34" charset="0"/>
              <a:buChar char="•"/>
            </a:pPr>
            <a:r>
              <a:rPr lang="en-US" sz="2400" dirty="0">
                <a:solidFill>
                  <a:prstClr val="black"/>
                </a:solidFill>
              </a:rPr>
              <a:t>Christianity must spread by an internal necessity or it has already decayed. Failure to disciple, baptize, and teach the peoples of the world is already itself one of the failures of our own discipleship.</a:t>
            </a:r>
          </a:p>
          <a:p>
            <a:pPr marL="771525" lvl="1" indent="-428625">
              <a:buFont typeface="Arial" panose="020B0604020202020204" pitchFamily="34" charset="0"/>
              <a:buChar char="•"/>
            </a:pPr>
            <a:endParaRPr lang="en-US" sz="2400" dirty="0">
              <a:solidFill>
                <a:prstClr val="black"/>
              </a:solidFill>
            </a:endParaRPr>
          </a:p>
          <a:p>
            <a:pPr marL="771525" lvl="1" indent="-428625">
              <a:buFont typeface="Arial" panose="020B0604020202020204" pitchFamily="34" charset="0"/>
              <a:buChar char="•"/>
            </a:pPr>
            <a:endParaRPr lang="en-US" sz="2400" dirty="0">
              <a:solidFill>
                <a:prstClr val="black"/>
              </a:solidFill>
            </a:endParaRPr>
          </a:p>
          <a:p>
            <a:pPr lvl="1"/>
            <a:endParaRPr lang="en-US" sz="3000" dirty="0">
              <a:solidFill>
                <a:prstClr val="black"/>
              </a:solidFill>
            </a:endParaRPr>
          </a:p>
        </p:txBody>
      </p:sp>
    </p:spTree>
    <p:extLst>
      <p:ext uri="{BB962C8B-B14F-4D97-AF65-F5344CB8AC3E}">
        <p14:creationId xmlns:p14="http://schemas.microsoft.com/office/powerpoint/2010/main" val="1605282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250565" y="1564802"/>
            <a:ext cx="10363200" cy="1500187"/>
          </a:xfrm>
        </p:spPr>
        <p:txBody>
          <a:bodyPr/>
          <a:lstStyle/>
          <a:p>
            <a:pPr algn="ctr"/>
            <a:r>
              <a:rPr lang="en-US" sz="6000" b="1" dirty="0">
                <a:latin typeface="Calibri Light" panose="020F0302020204030204" pitchFamily="34" charset="0"/>
              </a:rPr>
              <a:t> Disciple</a:t>
            </a:r>
            <a:endParaRPr lang="en-US" altLang="en-US" sz="5800" b="1" i="1" dirty="0"/>
          </a:p>
        </p:txBody>
      </p:sp>
    </p:spTree>
    <p:extLst>
      <p:ext uri="{BB962C8B-B14F-4D97-AF65-F5344CB8AC3E}">
        <p14:creationId xmlns:p14="http://schemas.microsoft.com/office/powerpoint/2010/main" val="4510873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51649" y="732387"/>
            <a:ext cx="9524268" cy="4154984"/>
          </a:xfrm>
          <a:prstGeom prst="rect">
            <a:avLst/>
          </a:prstGeom>
          <a:noFill/>
        </p:spPr>
        <p:txBody>
          <a:bodyPr wrap="square" rtlCol="0">
            <a:spAutoFit/>
          </a:bodyPr>
          <a:lstStyle/>
          <a:p>
            <a:r>
              <a:rPr lang="en-US" sz="2400" dirty="0"/>
              <a:t>As we fight </a:t>
            </a:r>
            <a:r>
              <a:rPr lang="en-US" sz="2400" i="1" dirty="0"/>
              <a:t>against </a:t>
            </a:r>
            <a:r>
              <a:rPr lang="en-US" sz="2400" dirty="0"/>
              <a:t>the spiritual forces of evil, we are also contending</a:t>
            </a:r>
          </a:p>
          <a:p>
            <a:r>
              <a:rPr lang="en-US" sz="2400" i="1" dirty="0"/>
              <a:t>for </a:t>
            </a:r>
            <a:r>
              <a:rPr lang="en-US" sz="2400" dirty="0"/>
              <a:t>the cause of Christ and the kingdom of God. As followers of Christ</a:t>
            </a:r>
          </a:p>
          <a:p>
            <a:r>
              <a:rPr lang="en-US" sz="2400" dirty="0"/>
              <a:t>we have been commissioned to engage the world with the gospel and to make disciples of Jesus Christ among all people. Our marching orders as believers have come from the Lord Jesus himself. His final words to his disciples as recorded in Matthew’s </a:t>
            </a:r>
            <a:r>
              <a:rPr lang="en-US" sz="2400" dirty="0" smtClean="0"/>
              <a:t>Gospel make </a:t>
            </a:r>
            <a:r>
              <a:rPr lang="en-US" sz="2400" dirty="0"/>
              <a:t>this clear: “All authority in heaven and on earth has been given</a:t>
            </a:r>
          </a:p>
          <a:p>
            <a:r>
              <a:rPr lang="en-US" sz="2400" dirty="0"/>
              <a:t>to me. Therefore go and make disciples of all nations, baptizing them</a:t>
            </a:r>
          </a:p>
          <a:p>
            <a:r>
              <a:rPr lang="en-US" sz="2400" dirty="0"/>
              <a:t>in the name of the Father and of the Son and of the Holy Spirit, and</a:t>
            </a:r>
          </a:p>
          <a:p>
            <a:r>
              <a:rPr lang="en-US" sz="2400" dirty="0"/>
              <a:t>teaching them to obey everything I have commanded you. And surely</a:t>
            </a:r>
          </a:p>
          <a:p>
            <a:r>
              <a:rPr lang="en-US" sz="2400" dirty="0"/>
              <a:t>I am with you always, to the very end of the age” (Matt. 28:18-20).</a:t>
            </a:r>
            <a:endParaRPr lang="en-US" sz="2400" dirty="0">
              <a:solidFill>
                <a:prstClr val="black"/>
              </a:solidFill>
            </a:endParaRPr>
          </a:p>
        </p:txBody>
      </p:sp>
    </p:spTree>
    <p:extLst>
      <p:ext uri="{BB962C8B-B14F-4D97-AF65-F5344CB8AC3E}">
        <p14:creationId xmlns:p14="http://schemas.microsoft.com/office/powerpoint/2010/main" val="20476493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761204" y="1719180"/>
            <a:ext cx="10363200" cy="1500187"/>
          </a:xfrm>
        </p:spPr>
        <p:txBody>
          <a:bodyPr/>
          <a:lstStyle/>
          <a:p>
            <a:pPr algn="ctr"/>
            <a:r>
              <a:rPr lang="en-US" sz="6000" b="1" dirty="0">
                <a:latin typeface="Calibri Light" panose="020F0302020204030204" pitchFamily="34" charset="0"/>
              </a:rPr>
              <a:t> All People</a:t>
            </a:r>
            <a:endParaRPr lang="en-US" altLang="en-US" sz="5800" b="1" i="1" dirty="0"/>
          </a:p>
        </p:txBody>
      </p:sp>
    </p:spTree>
    <p:extLst>
      <p:ext uri="{BB962C8B-B14F-4D97-AF65-F5344CB8AC3E}">
        <p14:creationId xmlns:p14="http://schemas.microsoft.com/office/powerpoint/2010/main" val="21823245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27306" y="1076770"/>
            <a:ext cx="7383566" cy="3046988"/>
          </a:xfrm>
          <a:prstGeom prst="rect">
            <a:avLst/>
          </a:prstGeom>
          <a:noFill/>
        </p:spPr>
        <p:txBody>
          <a:bodyPr wrap="square" rtlCol="0">
            <a:spAutoFit/>
          </a:bodyPr>
          <a:lstStyle/>
          <a:p>
            <a:r>
              <a:rPr lang="en-US" sz="2400" dirty="0"/>
              <a:t>After this I looked and there before me was a great multitude that no one could count, from every nation, tribe, people and language, standing before the throne and in front of the Lamb. They were wearing white robes and were holding palm branches in their hands.</a:t>
            </a:r>
          </a:p>
          <a:p>
            <a:r>
              <a:rPr lang="en-US" sz="2400" dirty="0"/>
              <a:t>And they cried out in a loud voice: “Salvation belongs to our God, who sits on the throne, and to the Lamb.” (Rev. 7:9-10)</a:t>
            </a:r>
            <a:endParaRPr lang="en-US" sz="2400" dirty="0">
              <a:solidFill>
                <a:prstClr val="black"/>
              </a:solidFill>
            </a:endParaRPr>
          </a:p>
        </p:txBody>
      </p:sp>
    </p:spTree>
    <p:extLst>
      <p:ext uri="{BB962C8B-B14F-4D97-AF65-F5344CB8AC3E}">
        <p14:creationId xmlns:p14="http://schemas.microsoft.com/office/powerpoint/2010/main" val="1247144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1840805" y="1838109"/>
            <a:ext cx="7772400" cy="1500187"/>
          </a:xfrm>
        </p:spPr>
        <p:txBody>
          <a:bodyPr/>
          <a:lstStyle/>
          <a:p>
            <a:pPr algn="ctr"/>
            <a:r>
              <a:rPr lang="en-US" sz="6000" b="1" dirty="0">
                <a:latin typeface="Calibri Light" panose="020F0302020204030204" pitchFamily="34" charset="0"/>
              </a:rPr>
              <a:t> Bearing Witness in Word and Deed</a:t>
            </a:r>
            <a:endParaRPr lang="en-US" altLang="en-US" sz="5800" b="1" i="1" dirty="0"/>
          </a:p>
        </p:txBody>
      </p:sp>
    </p:spTree>
    <p:extLst>
      <p:ext uri="{BB962C8B-B14F-4D97-AF65-F5344CB8AC3E}">
        <p14:creationId xmlns:p14="http://schemas.microsoft.com/office/powerpoint/2010/main" val="3858647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68"/>
            <a:ext cx="7688689" cy="4524315"/>
          </a:xfrm>
          <a:prstGeom prst="rect">
            <a:avLst/>
          </a:prstGeom>
          <a:noFill/>
        </p:spPr>
        <p:txBody>
          <a:bodyPr wrap="square" rtlCol="0">
            <a:spAutoFit/>
          </a:bodyPr>
          <a:lstStyle/>
          <a:p>
            <a:r>
              <a:rPr lang="en-US" sz="2400" b="1" dirty="0">
                <a:solidFill>
                  <a:prstClr val="black"/>
                </a:solidFill>
              </a:rPr>
              <a:t>Jesus Christ: </a:t>
            </a:r>
            <a:r>
              <a:rPr lang="en-US" sz="2400" dirty="0">
                <a:solidFill>
                  <a:prstClr val="black"/>
                </a:solidFill>
              </a:rPr>
              <a:t>4. We believe that Jesus Christ is God incarnate, fully God and fully man, one Person in two natures. . . He lived a sinless life, was crucified under Pontius Pilate, arose bodily from the dead, ascended into heaven and sits at the right hand of God the Father as our High Priest and Advocate. </a:t>
            </a:r>
            <a:endParaRPr lang="en-US" sz="2400" dirty="0" smtClean="0">
              <a:solidFill>
                <a:prstClr val="black"/>
              </a:solidFill>
            </a:endParaRPr>
          </a:p>
          <a:p>
            <a:endParaRPr lang="en-US" sz="2400" dirty="0">
              <a:solidFill>
                <a:prstClr val="black"/>
              </a:solidFill>
            </a:endParaRPr>
          </a:p>
          <a:p>
            <a:r>
              <a:rPr lang="en-US" sz="2400" b="1" dirty="0">
                <a:solidFill>
                  <a:prstClr val="black"/>
                </a:solidFill>
              </a:rPr>
              <a:t>The Work of Christ: </a:t>
            </a:r>
            <a:r>
              <a:rPr lang="en-US" sz="2400" dirty="0">
                <a:solidFill>
                  <a:prstClr val="black"/>
                </a:solidFill>
              </a:rPr>
              <a:t>5. We believe that Jesus Christ, as our representative and substitute, shed His blood on the cross as the perfect, all-sufficient sacrifice for our sins. His atoning death and victorious resurrection constitute the only ground for salvation.</a:t>
            </a:r>
          </a:p>
        </p:txBody>
      </p:sp>
    </p:spTree>
    <p:extLst>
      <p:ext uri="{BB962C8B-B14F-4D97-AF65-F5344CB8AC3E}">
        <p14:creationId xmlns:p14="http://schemas.microsoft.com/office/powerpoint/2010/main" val="177655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09143" y="768011"/>
            <a:ext cx="9500517" cy="4524315"/>
          </a:xfrm>
          <a:prstGeom prst="rect">
            <a:avLst/>
          </a:prstGeom>
          <a:noFill/>
        </p:spPr>
        <p:txBody>
          <a:bodyPr wrap="square" rtlCol="0">
            <a:spAutoFit/>
          </a:bodyPr>
          <a:lstStyle/>
          <a:p>
            <a:r>
              <a:rPr lang="en-US" sz="2400" dirty="0"/>
              <a:t>Words often attributed to Francis of Assisi are frequently quoted in</a:t>
            </a:r>
          </a:p>
          <a:p>
            <a:r>
              <a:rPr lang="en-US" sz="2400" dirty="0"/>
              <a:t>this regard: “Preach the gospel all the time; if necessary use words.” This is misstated, for our words are necessary, just as God’s words are necessary for us to understand his message. But it is true, nonetheless, that how we live provides the context for the content of the message we proclaim. It provides the music that accompanies the lyrics of the gospel—the music which helps to display the beauty of those lyrics to the world. Thus, proclaiming the gospel in words and living the gospel through loving service to others ought to go hand in hand. Actions without words are insufficient, but words without actions lack credibility. We declare God’s love to the world with more power when we also demonstrate that love in how we live.</a:t>
            </a:r>
            <a:endParaRPr lang="en-US" sz="2400" dirty="0">
              <a:solidFill>
                <a:prstClr val="black"/>
              </a:solidFill>
            </a:endParaRPr>
          </a:p>
        </p:txBody>
      </p:sp>
    </p:spTree>
    <p:extLst>
      <p:ext uri="{BB962C8B-B14F-4D97-AF65-F5344CB8AC3E}">
        <p14:creationId xmlns:p14="http://schemas.microsoft.com/office/powerpoint/2010/main" val="21400134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67285" y="1136147"/>
            <a:ext cx="9251136" cy="2677656"/>
          </a:xfrm>
          <a:prstGeom prst="rect">
            <a:avLst/>
          </a:prstGeom>
          <a:noFill/>
        </p:spPr>
        <p:txBody>
          <a:bodyPr wrap="square" rtlCol="0">
            <a:spAutoFit/>
          </a:bodyPr>
          <a:lstStyle/>
          <a:p>
            <a:r>
              <a:rPr lang="en-US" sz="2400" dirty="0"/>
              <a:t>“[God] has saved us and called us to a holy life—not because of</a:t>
            </a:r>
          </a:p>
          <a:p>
            <a:r>
              <a:rPr lang="en-US" sz="2400" dirty="0"/>
              <a:t>anything we have done but because of his own purpose and grace”</a:t>
            </a:r>
          </a:p>
          <a:p>
            <a:r>
              <a:rPr lang="en-US" sz="2400" dirty="0"/>
              <a:t>(2 Tim. 1:9). The same grace of God that takes away our sin also gives</a:t>
            </a:r>
          </a:p>
          <a:p>
            <a:r>
              <a:rPr lang="en-US" sz="2400" dirty="0"/>
              <a:t>us new life—a life that reflects a new desire to love God and love our</a:t>
            </a:r>
          </a:p>
          <a:p>
            <a:r>
              <a:rPr lang="en-US" sz="2400" dirty="0"/>
              <a:t>neighbor, to enter into the spiritual battle and to obey Christ’s Great</a:t>
            </a:r>
          </a:p>
          <a:p>
            <a:r>
              <a:rPr lang="en-US" sz="2400" dirty="0"/>
              <a:t>Commission. God’s gospel, by its very nature, compels us to Christ-like living and witness to the world.</a:t>
            </a:r>
            <a:endParaRPr lang="en-US" sz="2400" dirty="0">
              <a:solidFill>
                <a:prstClr val="black"/>
              </a:solidFill>
            </a:endParaRPr>
          </a:p>
        </p:txBody>
      </p:sp>
    </p:spTree>
    <p:extLst>
      <p:ext uri="{BB962C8B-B14F-4D97-AF65-F5344CB8AC3E}">
        <p14:creationId xmlns:p14="http://schemas.microsoft.com/office/powerpoint/2010/main" val="31987638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36484" y="1515011"/>
            <a:ext cx="7688689" cy="1938992"/>
          </a:xfrm>
          <a:prstGeom prst="rect">
            <a:avLst/>
          </a:prstGeom>
          <a:noFill/>
        </p:spPr>
        <p:txBody>
          <a:bodyPr wrap="square" rtlCol="0">
            <a:spAutoFit/>
          </a:bodyPr>
          <a:lstStyle/>
          <a:p>
            <a:r>
              <a:rPr lang="en-US" sz="2400" b="1" dirty="0">
                <a:solidFill>
                  <a:prstClr val="black"/>
                </a:solidFill>
              </a:rPr>
              <a:t>The Holy Spirit: </a:t>
            </a:r>
            <a:r>
              <a:rPr lang="en-US" sz="2400" dirty="0">
                <a:solidFill>
                  <a:prstClr val="black"/>
                </a:solidFill>
              </a:rPr>
              <a:t>6. . . He convicts the world of its guilt. He regenerates sinners, and in Him they are baptized into union with Christ and adopted as heirs in the family of God. He also indwells, illuminates, guides, equips and empowers believers for Christ-like living and service. </a:t>
            </a:r>
          </a:p>
        </p:txBody>
      </p:sp>
    </p:spTree>
    <p:extLst>
      <p:ext uri="{BB962C8B-B14F-4D97-AF65-F5344CB8AC3E}">
        <p14:creationId xmlns:p14="http://schemas.microsoft.com/office/powerpoint/2010/main" val="2907107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24610" y="1550635"/>
            <a:ext cx="7688689" cy="2308324"/>
          </a:xfrm>
          <a:prstGeom prst="rect">
            <a:avLst/>
          </a:prstGeom>
          <a:noFill/>
        </p:spPr>
        <p:txBody>
          <a:bodyPr wrap="square" rtlCol="0">
            <a:spAutoFit/>
          </a:bodyPr>
          <a:lstStyle/>
          <a:p>
            <a:r>
              <a:rPr lang="en-US" sz="2400" b="1" dirty="0">
                <a:solidFill>
                  <a:prstClr val="black"/>
                </a:solidFill>
              </a:rPr>
              <a:t>The Church: </a:t>
            </a:r>
            <a:r>
              <a:rPr lang="en-US" sz="2400" dirty="0">
                <a:solidFill>
                  <a:prstClr val="black"/>
                </a:solidFill>
              </a:rPr>
              <a:t>7. We believe that the true church comprises all who have been justified by God's grace through faith alone in Christ alone. They are united by the Holy Spirit in the body of Christ, of which He is the Head. The true church is manifest in local churches, whose membership should be composed only of believers.</a:t>
            </a:r>
          </a:p>
        </p:txBody>
      </p:sp>
    </p:spTree>
    <p:extLst>
      <p:ext uri="{BB962C8B-B14F-4D97-AF65-F5344CB8AC3E}">
        <p14:creationId xmlns:p14="http://schemas.microsoft.com/office/powerpoint/2010/main" val="2410667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70230" y="707495"/>
            <a:ext cx="7688689" cy="5262979"/>
          </a:xfrm>
          <a:prstGeom prst="rect">
            <a:avLst/>
          </a:prstGeom>
          <a:noFill/>
        </p:spPr>
        <p:txBody>
          <a:bodyPr wrap="square" rtlCol="0">
            <a:spAutoFit/>
          </a:bodyPr>
          <a:lstStyle/>
          <a:p>
            <a:r>
              <a:rPr lang="en-US" sz="2400" b="1" dirty="0">
                <a:solidFill>
                  <a:prstClr val="black"/>
                </a:solidFill>
              </a:rPr>
              <a:t>Christ’s Return: </a:t>
            </a:r>
            <a:r>
              <a:rPr lang="en-US" sz="2400" dirty="0">
                <a:solidFill>
                  <a:prstClr val="black"/>
                </a:solidFill>
              </a:rPr>
              <a:t>9. . . The coming of Christ, at a time known only to God, demands constant expectancy and, as our blessed hope, motivates the believer to godly living, sacrificial service and energetic mission</a:t>
            </a:r>
            <a:r>
              <a:rPr lang="en-US" sz="2400" dirty="0" smtClean="0">
                <a:solidFill>
                  <a:prstClr val="black"/>
                </a:solidFill>
              </a:rPr>
              <a:t>.</a:t>
            </a:r>
          </a:p>
          <a:p>
            <a:endParaRPr lang="en-US" sz="2400" dirty="0">
              <a:solidFill>
                <a:prstClr val="black"/>
              </a:solidFill>
            </a:endParaRPr>
          </a:p>
          <a:p>
            <a:r>
              <a:rPr lang="en-US" sz="2400" b="1" dirty="0">
                <a:solidFill>
                  <a:prstClr val="black"/>
                </a:solidFill>
              </a:rPr>
              <a:t>Response and Eternal Destiny: </a:t>
            </a:r>
            <a:r>
              <a:rPr lang="en-US" sz="2400" dirty="0">
                <a:solidFill>
                  <a:prstClr val="black"/>
                </a:solidFill>
              </a:rPr>
              <a:t>10. We believe that God commands everyone everywhere to believe the gospel by turning to Him in repentance and receiving the Lord Jesus Christ. We believe that God will raise the dead bodily and judge the world, assigning the unbeliever to condemnation and eternal conscious punishment and the believer to eternal blessedness and joy with the Lord in the new heaven and the new earth, to the praise of His glorious grace. Amen.</a:t>
            </a:r>
          </a:p>
          <a:p>
            <a:endParaRPr lang="en-US" sz="2400" dirty="0">
              <a:solidFill>
                <a:prstClr val="black"/>
              </a:solidFill>
            </a:endParaRPr>
          </a:p>
        </p:txBody>
      </p:sp>
    </p:spTree>
    <p:extLst>
      <p:ext uri="{BB962C8B-B14F-4D97-AF65-F5344CB8AC3E}">
        <p14:creationId xmlns:p14="http://schemas.microsoft.com/office/powerpoint/2010/main" val="2652684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 Introduction</a:t>
            </a:r>
            <a:endParaRPr lang="en-US" b="1" dirty="0"/>
          </a:p>
        </p:txBody>
      </p:sp>
      <p:sp>
        <p:nvSpPr>
          <p:cNvPr id="3" name="Subtitle 2"/>
          <p:cNvSpPr>
            <a:spLocks noGrp="1"/>
          </p:cNvSpPr>
          <p:nvPr>
            <p:ph type="subTitle" idx="1"/>
          </p:nvPr>
        </p:nvSpPr>
        <p:spPr/>
        <p:txBody>
          <a:bodyPr/>
          <a:lstStyle/>
          <a:p>
            <a:r>
              <a:rPr lang="en-US" dirty="0" smtClean="0"/>
              <a:t>Statement of Faith</a:t>
            </a:r>
          </a:p>
          <a:p>
            <a:r>
              <a:rPr lang="en-US" dirty="0" smtClean="0"/>
              <a:t>Article 8: Christian Living</a:t>
            </a:r>
            <a:endParaRPr lang="en-US" dirty="0"/>
          </a:p>
        </p:txBody>
      </p:sp>
    </p:spTree>
    <p:extLst>
      <p:ext uri="{BB962C8B-B14F-4D97-AF65-F5344CB8AC3E}">
        <p14:creationId xmlns:p14="http://schemas.microsoft.com/office/powerpoint/2010/main" val="2174902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44473" y="707495"/>
            <a:ext cx="7688689" cy="2677656"/>
          </a:xfrm>
          <a:prstGeom prst="rect">
            <a:avLst/>
          </a:prstGeom>
          <a:noFill/>
        </p:spPr>
        <p:txBody>
          <a:bodyPr wrap="square" rtlCol="0">
            <a:spAutoFit/>
          </a:bodyPr>
          <a:lstStyle/>
          <a:p>
            <a:r>
              <a:rPr lang="en-US" sz="2400" b="1" dirty="0"/>
              <a:t>Union with Christ </a:t>
            </a:r>
            <a:endParaRPr lang="en-US" sz="2400" b="1" dirty="0">
              <a:solidFill>
                <a:prstClr val="black"/>
              </a:solidFill>
            </a:endParaRPr>
          </a:p>
          <a:p>
            <a:pPr marL="342900" indent="-342900">
              <a:buFont typeface="Arial" panose="020B0604020202020204" pitchFamily="34" charset="0"/>
              <a:buChar char="•"/>
            </a:pPr>
            <a:r>
              <a:rPr lang="en-US" sz="2400" dirty="0" smtClean="0"/>
              <a:t>Regeneration </a:t>
            </a:r>
          </a:p>
          <a:p>
            <a:pPr marL="342900" indent="-342900">
              <a:buFont typeface="Arial" panose="020B0604020202020204" pitchFamily="34" charset="0"/>
              <a:buChar char="•"/>
            </a:pPr>
            <a:r>
              <a:rPr lang="en-US" sz="2400" dirty="0" smtClean="0"/>
              <a:t>Adoption</a:t>
            </a:r>
          </a:p>
          <a:p>
            <a:pPr marL="342900" indent="-342900">
              <a:buFont typeface="Arial" panose="020B0604020202020204" pitchFamily="34" charset="0"/>
              <a:buChar char="•"/>
            </a:pPr>
            <a:r>
              <a:rPr lang="en-US" sz="2400" dirty="0" smtClean="0"/>
              <a:t>Justification</a:t>
            </a:r>
          </a:p>
          <a:p>
            <a:pPr marL="342900" indent="-342900">
              <a:buFont typeface="Arial" panose="020B0604020202020204" pitchFamily="34" charset="0"/>
              <a:buChar char="•"/>
            </a:pPr>
            <a:r>
              <a:rPr lang="en-US" sz="2400" dirty="0" smtClean="0"/>
              <a:t>Sanctification </a:t>
            </a:r>
          </a:p>
          <a:p>
            <a:pPr marL="342900" indent="-342900">
              <a:buFont typeface="Arial" panose="020B0604020202020204" pitchFamily="34" charset="0"/>
              <a:buChar char="•"/>
            </a:pPr>
            <a:r>
              <a:rPr lang="en-US" sz="2400" dirty="0" smtClean="0"/>
              <a:t>Resurrection </a:t>
            </a:r>
          </a:p>
          <a:p>
            <a:pPr marL="342900" indent="-342900">
              <a:buFont typeface="Arial" panose="020B0604020202020204" pitchFamily="34" charset="0"/>
              <a:buChar char="•"/>
            </a:pPr>
            <a:r>
              <a:rPr lang="en-US" sz="2400" dirty="0" smtClean="0"/>
              <a:t>Glorification</a:t>
            </a:r>
            <a:endParaRPr lang="en-US" sz="2400" dirty="0">
              <a:solidFill>
                <a:prstClr val="black"/>
              </a:solidFill>
            </a:endParaRPr>
          </a:p>
        </p:txBody>
      </p:sp>
    </p:spTree>
    <p:extLst>
      <p:ext uri="{BB962C8B-B14F-4D97-AF65-F5344CB8AC3E}">
        <p14:creationId xmlns:p14="http://schemas.microsoft.com/office/powerpoint/2010/main" val="2571169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763700" y="523787"/>
            <a:ext cx="8566951" cy="5447645"/>
          </a:xfrm>
          <a:prstGeom prst="rect">
            <a:avLst/>
          </a:prstGeom>
          <a:noFill/>
        </p:spPr>
        <p:txBody>
          <a:bodyPr wrap="square" rtlCol="0">
            <a:spAutoFit/>
          </a:bodyPr>
          <a:lstStyle/>
          <a:p>
            <a:pPr lvl="0"/>
            <a:r>
              <a:rPr lang="en-US" sz="2400" dirty="0">
                <a:latin typeface="Calibri" panose="020F0502020204030204" pitchFamily="34" charset="0"/>
              </a:rPr>
              <a:t>Importance of Reaffirming the Biblical/Doctrinal Truths of </a:t>
            </a:r>
            <a:r>
              <a:rPr lang="en-US" sz="2400" b="1" u="sng" dirty="0">
                <a:latin typeface="Calibri" panose="020F0502020204030204" pitchFamily="34" charset="0"/>
              </a:rPr>
              <a:t>Christian Living </a:t>
            </a:r>
            <a:r>
              <a:rPr lang="en-US" sz="2400" dirty="0">
                <a:latin typeface="Calibri" panose="020F0502020204030204" pitchFamily="34" charset="0"/>
              </a:rPr>
              <a:t>Today (which also carries with it denials) </a:t>
            </a:r>
          </a:p>
          <a:p>
            <a:r>
              <a:rPr lang="en-US" sz="2000" dirty="0">
                <a:latin typeface="Calibri" panose="020F0502020204030204" pitchFamily="34" charset="0"/>
              </a:rPr>
              <a:t> </a:t>
            </a:r>
          </a:p>
          <a:p>
            <a:pPr marL="342891" indent="-342891">
              <a:buFont typeface="Arial" panose="020B0604020202020204" pitchFamily="34" charset="0"/>
              <a:buChar char="•"/>
            </a:pPr>
            <a:r>
              <a:rPr lang="en-US" sz="2000" dirty="0">
                <a:latin typeface="Calibri" panose="020F0502020204030204" pitchFamily="34" charset="0"/>
              </a:rPr>
              <a:t>Justification and sanctification are components of salvation, and they cannot be separated, which is happening in many evangelical circles, pitting one against another</a:t>
            </a:r>
          </a:p>
          <a:p>
            <a:pPr marL="342891" indent="-342891">
              <a:buFont typeface="Arial" panose="020B0604020202020204" pitchFamily="34" charset="0"/>
              <a:buChar char="•"/>
            </a:pPr>
            <a:endParaRPr lang="en-US" sz="2000" dirty="0">
              <a:latin typeface="Calibri" panose="020F0502020204030204" pitchFamily="34" charset="0"/>
            </a:endParaRPr>
          </a:p>
          <a:p>
            <a:pPr marL="342891" indent="-342891">
              <a:buFont typeface="Arial" panose="020B0604020202020204" pitchFamily="34" charset="0"/>
              <a:buChar char="•"/>
            </a:pPr>
            <a:r>
              <a:rPr lang="en-US" sz="2000" dirty="0">
                <a:latin typeface="Calibri" panose="020F0502020204030204" pitchFamily="34" charset="0"/>
              </a:rPr>
              <a:t>Life together is emphasized such that the Christian life is to be lived in community, over against many in the broader evangelical community that attempt to be lone ranger Christians</a:t>
            </a:r>
          </a:p>
          <a:p>
            <a:pPr lvl="0"/>
            <a:endParaRPr lang="en-US" sz="2000" dirty="0">
              <a:latin typeface="Calibri" panose="020F0502020204030204" pitchFamily="34" charset="0"/>
            </a:endParaRPr>
          </a:p>
          <a:p>
            <a:pPr marL="342891" indent="-342891">
              <a:buFont typeface="Arial" panose="020B0604020202020204" pitchFamily="34" charset="0"/>
              <a:buChar char="•"/>
            </a:pPr>
            <a:r>
              <a:rPr lang="en-US" sz="2000" dirty="0">
                <a:latin typeface="Calibri" panose="020F0502020204030204" pitchFamily="34" charset="0"/>
              </a:rPr>
              <a:t>We are to care for others, remember the one another commands of Scripture, beginning with one’s own life and family, but not ending there.  There is a larger family, this new community to whom we are accountable and responsible, and then the broader world</a:t>
            </a:r>
          </a:p>
          <a:p>
            <a:pPr marL="342891" indent="-342891">
              <a:buFont typeface="Arial" panose="020B0604020202020204" pitchFamily="34" charset="0"/>
              <a:buChar char="•"/>
            </a:pPr>
            <a:endParaRPr lang="en-US" sz="2000" dirty="0">
              <a:latin typeface="Calibri" panose="020F0502020204030204" pitchFamily="34" charset="0"/>
            </a:endParaRPr>
          </a:p>
          <a:p>
            <a:pPr marL="342891" indent="-342891">
              <a:buFont typeface="Arial" panose="020B0604020202020204" pitchFamily="34" charset="0"/>
              <a:buChar char="•"/>
            </a:pPr>
            <a:r>
              <a:rPr lang="en-US" sz="2000" dirty="0">
                <a:latin typeface="Calibri" panose="020F0502020204030204" pitchFamily="34" charset="0"/>
              </a:rPr>
              <a:t>True faith has implications – it is mental, but it has other entailments</a:t>
            </a:r>
          </a:p>
        </p:txBody>
      </p:sp>
    </p:spTree>
    <p:extLst>
      <p:ext uri="{BB962C8B-B14F-4D97-AF65-F5344CB8AC3E}">
        <p14:creationId xmlns:p14="http://schemas.microsoft.com/office/powerpoint/2010/main" val="415642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763700" y="523787"/>
            <a:ext cx="8566951" cy="830997"/>
          </a:xfrm>
          <a:prstGeom prst="rect">
            <a:avLst/>
          </a:prstGeom>
          <a:noFill/>
        </p:spPr>
        <p:txBody>
          <a:bodyPr wrap="square" rtlCol="0">
            <a:spAutoFit/>
          </a:bodyPr>
          <a:lstStyle/>
          <a:p>
            <a:r>
              <a:rPr lang="en-US" sz="2400" dirty="0" smtClean="0"/>
              <a:t>“The </a:t>
            </a:r>
            <a:r>
              <a:rPr lang="en-US" sz="2400" dirty="0"/>
              <a:t>greatest need of my people is my personal holiness</a:t>
            </a:r>
            <a:r>
              <a:rPr lang="en-US" sz="2400" dirty="0" smtClean="0"/>
              <a:t>.”</a:t>
            </a:r>
            <a:r>
              <a:rPr lang="en-US" sz="2400" dirty="0"/>
              <a:t> Robert Murray </a:t>
            </a:r>
            <a:r>
              <a:rPr lang="en-US" sz="2400" dirty="0" err="1"/>
              <a:t>M'Cheyne</a:t>
            </a:r>
            <a:r>
              <a:rPr lang="en-US" sz="2400" dirty="0"/>
              <a:t> </a:t>
            </a:r>
          </a:p>
        </p:txBody>
      </p:sp>
    </p:spTree>
    <p:extLst>
      <p:ext uri="{BB962C8B-B14F-4D97-AF65-F5344CB8AC3E}">
        <p14:creationId xmlns:p14="http://schemas.microsoft.com/office/powerpoint/2010/main" val="2023757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524315"/>
          </a:xfrm>
          <a:prstGeom prst="rect">
            <a:avLst/>
          </a:prstGeom>
          <a:noFill/>
        </p:spPr>
        <p:txBody>
          <a:bodyPr wrap="square" rtlCol="0">
            <a:spAutoFit/>
          </a:bodyPr>
          <a:lstStyle/>
          <a:p>
            <a:pPr algn="ctr"/>
            <a:r>
              <a:rPr lang="en-US" sz="2400" b="1" dirty="0">
                <a:solidFill>
                  <a:prstClr val="black"/>
                </a:solidFill>
              </a:rPr>
              <a:t>Christian Living </a:t>
            </a:r>
          </a:p>
          <a:p>
            <a:r>
              <a:rPr lang="en-US" sz="2400" dirty="0">
                <a:solidFill>
                  <a:prstClr val="black"/>
                </a:solidFill>
              </a:rPr>
              <a:t>8. </a:t>
            </a:r>
            <a:r>
              <a:rPr lang="en-US" sz="2400" dirty="0">
                <a:solidFill>
                  <a:srgbClr val="FF0000"/>
                </a:solidFill>
              </a:rPr>
              <a:t>We believe that God's justifying grace must not be separated from His sanctifying power and purpose. </a:t>
            </a:r>
            <a:r>
              <a:rPr lang="en-US" sz="2400" dirty="0">
                <a:solidFill>
                  <a:prstClr val="black"/>
                </a:solidFill>
              </a:rPr>
              <a:t>God commands us to love Him supremely and others sacrificially, and to live out our faith with care for one another, compassion toward the poor and justice for the oppressed. With God’s Word, the Spirit’s power, and fervent prayer in Christ’s name, we are to combat the spiritual forces of evil. In obedience to Christ’s commission, we are to make disciples among all people, always bearing witness to the gospel in word and deed. </a:t>
            </a:r>
          </a:p>
          <a:p>
            <a:endParaRPr lang="en-US" sz="2400" dirty="0">
              <a:solidFill>
                <a:prstClr val="black"/>
              </a:solidFill>
            </a:endParaRPr>
          </a:p>
        </p:txBody>
      </p:sp>
    </p:spTree>
    <p:extLst>
      <p:ext uri="{BB962C8B-B14F-4D97-AF65-F5344CB8AC3E}">
        <p14:creationId xmlns:p14="http://schemas.microsoft.com/office/powerpoint/2010/main" val="2368409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85642" y="745726"/>
            <a:ext cx="8566951" cy="2308324"/>
          </a:xfrm>
          <a:prstGeom prst="rect">
            <a:avLst/>
          </a:prstGeom>
          <a:noFill/>
        </p:spPr>
        <p:txBody>
          <a:bodyPr wrap="square" rtlCol="0">
            <a:spAutoFit/>
          </a:bodyPr>
          <a:lstStyle/>
          <a:p>
            <a:r>
              <a:rPr lang="en-US" sz="2400" dirty="0">
                <a:solidFill>
                  <a:srgbClr val="000000"/>
                </a:solidFill>
                <a:latin typeface="Calibri" panose="020F0502020204030204" pitchFamily="34" charset="0"/>
              </a:rPr>
              <a:t>We believe </a:t>
            </a:r>
            <a:r>
              <a:rPr lang="en-US" sz="2400" dirty="0" smtClean="0">
                <a:solidFill>
                  <a:srgbClr val="000000"/>
                </a:solidFill>
                <a:latin typeface="Calibri" panose="020F0502020204030204" pitchFamily="34" charset="0"/>
              </a:rPr>
              <a:t>God’s justifying grace must not be separated from His sanctifying power and purpose (Matt. 7:17-18; 12:33, 35; Heb. 11:6; Eph. 2:10; 1 Cor. 10:31; Col. 3:17, 23; 2 Thess. 2:13; 5:23; 2 Cor. 5:17; 1 Jn. 2:29; 3:9; 5:18; 2 Cor. 3:18; Tit. 3:5; 1 Cor. 6:11; Rom. 6:11, 14; 1 Pet. 1:15; Phil. 2:12-13; Heb. 12:1, 14; Rom. 6; 2 Tim. 1:9; </a:t>
            </a:r>
            <a:r>
              <a:rPr lang="en-US" sz="2400" dirty="0" err="1" smtClean="0">
                <a:solidFill>
                  <a:srgbClr val="000000"/>
                </a:solidFill>
                <a:latin typeface="Calibri" panose="020F0502020204030204" pitchFamily="34" charset="0"/>
              </a:rPr>
              <a:t>Jms</a:t>
            </a:r>
            <a:r>
              <a:rPr lang="en-US" sz="2400" dirty="0" smtClean="0">
                <a:solidFill>
                  <a:srgbClr val="000000"/>
                </a:solidFill>
                <a:latin typeface="Calibri" panose="020F0502020204030204" pitchFamily="34" charset="0"/>
              </a:rPr>
              <a:t>. 2:17; 1 Pet. 2:24; 2 Pet. 1:3-11). </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31652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Grace and Godliness: Justification and Sanctification</a:t>
            </a:r>
            <a:endParaRPr lang="en-US" b="1" dirty="0"/>
          </a:p>
        </p:txBody>
      </p:sp>
    </p:spTree>
    <p:extLst>
      <p:ext uri="{BB962C8B-B14F-4D97-AF65-F5344CB8AC3E}">
        <p14:creationId xmlns:p14="http://schemas.microsoft.com/office/powerpoint/2010/main" val="37081490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70005" y="1303866"/>
            <a:ext cx="8566951" cy="2677656"/>
          </a:xfrm>
          <a:prstGeom prst="rect">
            <a:avLst/>
          </a:prstGeom>
          <a:noFill/>
        </p:spPr>
        <p:txBody>
          <a:bodyPr wrap="square" rtlCol="0">
            <a:spAutoFit/>
          </a:bodyPr>
          <a:lstStyle/>
          <a:p>
            <a:r>
              <a:rPr lang="en-US" sz="2400" dirty="0">
                <a:solidFill>
                  <a:srgbClr val="000000"/>
                </a:solidFill>
                <a:latin typeface="Calibri" panose="020F0502020204030204" pitchFamily="34" charset="0"/>
              </a:rPr>
              <a:t>We believe God's justifying grace must not be separated from His sanctifying power and purpose (Matt. 7:17-18; 12:33, 35; Heb. 11:6; Eph. 2:10; 1 Cor. 10:31; Col. 3:17, 23; 2 Thess. 2:13; 5:23; 2 Cor. 5:17; 1 Jn. 2:29; 3:9; 5:18; 2 Cor. 3:18; Tit. 3:5; 1 Cor. 6:11; Rom. 6:11, 14; 1 Pet. 1:15; Phil. 2:12-13; Heb. 12:1, 14; Rom. 6; 2 Tim. 1:9; </a:t>
            </a:r>
            <a:r>
              <a:rPr lang="en-US" sz="2400" dirty="0" err="1">
                <a:solidFill>
                  <a:srgbClr val="000000"/>
                </a:solidFill>
                <a:latin typeface="Calibri" panose="020F0502020204030204" pitchFamily="34" charset="0"/>
              </a:rPr>
              <a:t>Js</a:t>
            </a:r>
            <a:r>
              <a:rPr lang="en-US" sz="2400" dirty="0">
                <a:solidFill>
                  <a:srgbClr val="000000"/>
                </a:solidFill>
                <a:latin typeface="Calibri" panose="020F0502020204030204" pitchFamily="34" charset="0"/>
              </a:rPr>
              <a:t>. 2:17; 1 Pet. 2:24; 2 Pet. 1:3-11). </a:t>
            </a:r>
          </a:p>
          <a:p>
            <a:pPr marL="457189" indent="-457189">
              <a:buFontTx/>
              <a:buAutoNum type="arabicPeriod"/>
            </a:pP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44746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3785652"/>
          </a:xfrm>
          <a:prstGeom prst="rect">
            <a:avLst/>
          </a:prstGeom>
          <a:noFill/>
        </p:spPr>
        <p:txBody>
          <a:bodyPr wrap="square" rtlCol="0">
            <a:spAutoFit/>
          </a:bodyPr>
          <a:lstStyle/>
          <a:p>
            <a:r>
              <a:rPr lang="en-US" sz="2400" dirty="0">
                <a:solidFill>
                  <a:prstClr val="black"/>
                </a:solidFill>
              </a:rPr>
              <a:t>Justification and sanctification must never be confused, but neither can they be separated. Both are aspects of God’s gracious work in our lives, and both are consequences of our union with Christ by the Spirit. We are first declared righteous as, in union with Christ, we are clothed with righteousness. Then we progressively become righteous in ourselves as we live out our new life in Christ by God’s power. God’s grace in the gospel compels us to seek godliness.</a:t>
            </a:r>
          </a:p>
          <a:p>
            <a:endParaRPr lang="en-US" sz="2400" dirty="0">
              <a:solidFill>
                <a:prstClr val="black"/>
              </a:solidFill>
            </a:endParaRPr>
          </a:p>
        </p:txBody>
      </p:sp>
    </p:spTree>
    <p:extLst>
      <p:ext uri="{BB962C8B-B14F-4D97-AF65-F5344CB8AC3E}">
        <p14:creationId xmlns:p14="http://schemas.microsoft.com/office/powerpoint/2010/main" val="15779974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Grudem</a:t>
            </a:r>
            <a:endParaRPr lang="en-US" dirty="0"/>
          </a:p>
        </p:txBody>
      </p:sp>
      <p:sp>
        <p:nvSpPr>
          <p:cNvPr id="3" name="Text Placeholder 2"/>
          <p:cNvSpPr>
            <a:spLocks noGrp="1"/>
          </p:cNvSpPr>
          <p:nvPr>
            <p:ph type="body" idx="1"/>
          </p:nvPr>
        </p:nvSpPr>
        <p:spPr/>
        <p:txBody>
          <a:bodyPr/>
          <a:lstStyle/>
          <a:p>
            <a:r>
              <a:rPr lang="en-US" dirty="0" smtClean="0"/>
              <a:t>Justification </a:t>
            </a:r>
            <a:endParaRPr lang="en-US" dirty="0"/>
          </a:p>
        </p:txBody>
      </p:sp>
      <p:sp>
        <p:nvSpPr>
          <p:cNvPr id="4" name="Content Placeholder 3"/>
          <p:cNvSpPr>
            <a:spLocks noGrp="1"/>
          </p:cNvSpPr>
          <p:nvPr>
            <p:ph sz="half" idx="2"/>
          </p:nvPr>
        </p:nvSpPr>
        <p:spPr/>
        <p:txBody>
          <a:bodyPr/>
          <a:lstStyle/>
          <a:p>
            <a:r>
              <a:rPr lang="en-US" dirty="0"/>
              <a:t>Legal standing</a:t>
            </a:r>
          </a:p>
          <a:p>
            <a:r>
              <a:rPr lang="en-US" dirty="0"/>
              <a:t>Once for all time</a:t>
            </a:r>
          </a:p>
          <a:p>
            <a:r>
              <a:rPr lang="en-US" dirty="0"/>
              <a:t>Entirely God’s work (monergistic)</a:t>
            </a:r>
          </a:p>
          <a:p>
            <a:r>
              <a:rPr lang="en-US" dirty="0"/>
              <a:t>Perfect in this life</a:t>
            </a:r>
          </a:p>
          <a:p>
            <a:r>
              <a:rPr lang="en-US" dirty="0"/>
              <a:t>The same in all Christians</a:t>
            </a:r>
          </a:p>
          <a:p>
            <a:endParaRPr lang="en-US" dirty="0"/>
          </a:p>
        </p:txBody>
      </p:sp>
      <p:sp>
        <p:nvSpPr>
          <p:cNvPr id="5" name="Text Placeholder 4"/>
          <p:cNvSpPr>
            <a:spLocks noGrp="1"/>
          </p:cNvSpPr>
          <p:nvPr>
            <p:ph type="body" sz="quarter" idx="3"/>
          </p:nvPr>
        </p:nvSpPr>
        <p:spPr/>
        <p:txBody>
          <a:bodyPr/>
          <a:lstStyle/>
          <a:p>
            <a:r>
              <a:rPr lang="en-US" dirty="0" smtClean="0"/>
              <a:t>Sanctification</a:t>
            </a:r>
            <a:endParaRPr lang="en-US" dirty="0"/>
          </a:p>
        </p:txBody>
      </p:sp>
      <p:sp>
        <p:nvSpPr>
          <p:cNvPr id="6" name="Content Placeholder 5"/>
          <p:cNvSpPr>
            <a:spLocks noGrp="1"/>
          </p:cNvSpPr>
          <p:nvPr>
            <p:ph sz="quarter" idx="4"/>
          </p:nvPr>
        </p:nvSpPr>
        <p:spPr/>
        <p:txBody>
          <a:bodyPr/>
          <a:lstStyle/>
          <a:p>
            <a:r>
              <a:rPr lang="en-US" dirty="0"/>
              <a:t>Internal condition</a:t>
            </a:r>
          </a:p>
          <a:p>
            <a:r>
              <a:rPr lang="en-US" dirty="0"/>
              <a:t>Continuous throughout life</a:t>
            </a:r>
          </a:p>
          <a:p>
            <a:r>
              <a:rPr lang="en-US" dirty="0"/>
              <a:t>We cooperate (synergistic)</a:t>
            </a:r>
          </a:p>
          <a:p>
            <a:r>
              <a:rPr lang="en-US" dirty="0"/>
              <a:t>Not perfect in this life</a:t>
            </a:r>
          </a:p>
          <a:p>
            <a:r>
              <a:rPr lang="en-US" dirty="0"/>
              <a:t>Greater in some than in others</a:t>
            </a:r>
          </a:p>
          <a:p>
            <a:endParaRPr lang="en-US" dirty="0"/>
          </a:p>
        </p:txBody>
      </p:sp>
    </p:spTree>
    <p:extLst>
      <p:ext uri="{BB962C8B-B14F-4D97-AF65-F5344CB8AC3E}">
        <p14:creationId xmlns:p14="http://schemas.microsoft.com/office/powerpoint/2010/main" val="1330169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2677656"/>
          </a:xfrm>
          <a:prstGeom prst="rect">
            <a:avLst/>
          </a:prstGeom>
          <a:noFill/>
        </p:spPr>
        <p:txBody>
          <a:bodyPr wrap="square" rtlCol="0">
            <a:spAutoFit/>
          </a:bodyPr>
          <a:lstStyle/>
          <a:p>
            <a:r>
              <a:rPr lang="en-US" sz="2400" b="1" dirty="0" smtClean="0"/>
              <a:t>Introduction</a:t>
            </a:r>
          </a:p>
          <a:p>
            <a:pPr marL="342900" indent="-342900">
              <a:buFont typeface="Arial" panose="020B0604020202020204" pitchFamily="34" charset="0"/>
              <a:buChar char="•"/>
            </a:pPr>
            <a:r>
              <a:rPr lang="en-US" sz="2400" dirty="0" smtClean="0"/>
              <a:t>Life </a:t>
            </a:r>
            <a:r>
              <a:rPr lang="en-US" sz="2400" dirty="0"/>
              <a:t>and Doctrine</a:t>
            </a:r>
          </a:p>
          <a:p>
            <a:pPr marL="342900" indent="-342900">
              <a:buFont typeface="Arial" panose="020B0604020202020204" pitchFamily="34" charset="0"/>
              <a:buChar char="•"/>
            </a:pPr>
            <a:r>
              <a:rPr lang="en-US" sz="2400" dirty="0"/>
              <a:t>Early Church and the Contemporary Church – Intolerant and Hateful</a:t>
            </a:r>
          </a:p>
          <a:p>
            <a:pPr marL="342900" indent="-342900">
              <a:buFont typeface="Arial" panose="020B0604020202020204" pitchFamily="34" charset="0"/>
              <a:buChar char="•"/>
            </a:pPr>
            <a:r>
              <a:rPr lang="en-US" sz="2400" dirty="0"/>
              <a:t>Crusades – what of the culture are we baptizing for spiritual effect</a:t>
            </a:r>
          </a:p>
          <a:p>
            <a:pPr marL="342900" indent="-342900">
              <a:buFont typeface="Arial" panose="020B0604020202020204" pitchFamily="34" charset="0"/>
              <a:buChar char="•"/>
            </a:pPr>
            <a:r>
              <a:rPr lang="en-US" sz="2400" dirty="0"/>
              <a:t>Gospel – lips and life</a:t>
            </a:r>
          </a:p>
        </p:txBody>
      </p:sp>
    </p:spTree>
    <p:extLst>
      <p:ext uri="{BB962C8B-B14F-4D97-AF65-F5344CB8AC3E}">
        <p14:creationId xmlns:p14="http://schemas.microsoft.com/office/powerpoint/2010/main" val="31828419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524315"/>
          </a:xfrm>
          <a:prstGeom prst="rect">
            <a:avLst/>
          </a:prstGeom>
          <a:noFill/>
        </p:spPr>
        <p:txBody>
          <a:bodyPr wrap="square" rtlCol="0">
            <a:spAutoFit/>
          </a:bodyPr>
          <a:lstStyle/>
          <a:p>
            <a:pPr algn="ctr"/>
            <a:r>
              <a:rPr lang="en-US" sz="2400" b="1" dirty="0">
                <a:solidFill>
                  <a:prstClr val="black"/>
                </a:solidFill>
              </a:rPr>
              <a:t>Christian Living </a:t>
            </a:r>
          </a:p>
          <a:p>
            <a:r>
              <a:rPr lang="en-US" sz="2400" dirty="0">
                <a:solidFill>
                  <a:prstClr val="black"/>
                </a:solidFill>
              </a:rPr>
              <a:t>8. We believe that God's justifying grace must not be separated from His sanctifying power and purpose. God commands us to love Him supremely and others sacrificially, and to live out our faith with care for one another, compassion toward the poor and justice for the oppressed. With God’s Word, the Spirit’s power, and fervent prayer in Christ’s name, we are to combat the spiritual forces of evil. In obedience to Christ’s commission, we are to make disciples among all people, always bearing witness to the gospel in word and deed. </a:t>
            </a:r>
          </a:p>
          <a:p>
            <a:endParaRPr lang="en-US" sz="2400" dirty="0">
              <a:solidFill>
                <a:prstClr val="black"/>
              </a:solidFill>
            </a:endParaRPr>
          </a:p>
        </p:txBody>
      </p:sp>
    </p:spTree>
    <p:extLst>
      <p:ext uri="{BB962C8B-B14F-4D97-AF65-F5344CB8AC3E}">
        <p14:creationId xmlns:p14="http://schemas.microsoft.com/office/powerpoint/2010/main" val="3183334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4524315"/>
          </a:xfrm>
          <a:prstGeom prst="rect">
            <a:avLst/>
          </a:prstGeom>
          <a:noFill/>
        </p:spPr>
        <p:txBody>
          <a:bodyPr wrap="square" rtlCol="0">
            <a:spAutoFit/>
          </a:bodyPr>
          <a:lstStyle/>
          <a:p>
            <a:r>
              <a:rPr lang="en-US" sz="2400" b="1" dirty="0">
                <a:solidFill>
                  <a:prstClr val="black"/>
                </a:solidFill>
              </a:rPr>
              <a:t>History</a:t>
            </a:r>
          </a:p>
          <a:p>
            <a:pPr marL="342900" indent="-342900">
              <a:buFont typeface="Arial" panose="020B0604020202020204" pitchFamily="34" charset="0"/>
              <a:buChar char="•"/>
            </a:pPr>
            <a:r>
              <a:rPr lang="en-US" sz="2400" dirty="0">
                <a:solidFill>
                  <a:prstClr val="black"/>
                </a:solidFill>
              </a:rPr>
              <a:t>L</a:t>
            </a:r>
            <a:r>
              <a:rPr lang="en-US" sz="2400" dirty="0" smtClean="0">
                <a:solidFill>
                  <a:prstClr val="black"/>
                </a:solidFill>
              </a:rPr>
              <a:t>egalism </a:t>
            </a:r>
            <a:r>
              <a:rPr lang="en-US" sz="2400" dirty="0">
                <a:solidFill>
                  <a:prstClr val="black"/>
                </a:solidFill>
              </a:rPr>
              <a:t>and </a:t>
            </a:r>
            <a:r>
              <a:rPr lang="en-US" sz="2400" dirty="0" smtClean="0">
                <a:solidFill>
                  <a:prstClr val="black"/>
                </a:solidFill>
              </a:rPr>
              <a:t>License </a:t>
            </a:r>
          </a:p>
          <a:p>
            <a:pPr marL="342900" indent="-342900">
              <a:buFont typeface="Arial" panose="020B0604020202020204" pitchFamily="34" charset="0"/>
              <a:buChar char="•"/>
            </a:pPr>
            <a:r>
              <a:rPr lang="en-US" sz="2400" dirty="0" smtClean="0">
                <a:solidFill>
                  <a:prstClr val="black"/>
                </a:solidFill>
              </a:rPr>
              <a:t>Orthodoxy and Orthopraxy</a:t>
            </a:r>
          </a:p>
          <a:p>
            <a:pPr marL="342900" indent="-342900">
              <a:buFont typeface="Arial" panose="020B0604020202020204" pitchFamily="34" charset="0"/>
              <a:buChar char="•"/>
            </a:pPr>
            <a:r>
              <a:rPr lang="en-US" sz="2400" dirty="0" smtClean="0">
                <a:solidFill>
                  <a:prstClr val="black"/>
                </a:solidFill>
              </a:rPr>
              <a:t>Paul (Rom. 3) and James (2)</a:t>
            </a:r>
            <a:endParaRPr lang="en-US" sz="2400" dirty="0">
              <a:solidFill>
                <a:prstClr val="black"/>
              </a:solidFill>
            </a:endParaRPr>
          </a:p>
          <a:p>
            <a:pPr marL="342900" indent="-342900">
              <a:buFont typeface="Arial" panose="020B0604020202020204" pitchFamily="34" charset="0"/>
              <a:buChar char="•"/>
            </a:pPr>
            <a:r>
              <a:rPr lang="en-US" sz="2400" dirty="0" err="1">
                <a:solidFill>
                  <a:prstClr val="black"/>
                </a:solidFill>
              </a:rPr>
              <a:t>Novationism</a:t>
            </a:r>
            <a:r>
              <a:rPr lang="en-US" sz="2400" dirty="0">
                <a:solidFill>
                  <a:prstClr val="black"/>
                </a:solidFill>
              </a:rPr>
              <a:t> and </a:t>
            </a:r>
            <a:r>
              <a:rPr lang="en-US" sz="2400" dirty="0" err="1">
                <a:solidFill>
                  <a:prstClr val="black"/>
                </a:solidFill>
              </a:rPr>
              <a:t>Donatism</a:t>
            </a:r>
            <a:endParaRPr lang="en-US" sz="2400" dirty="0">
              <a:solidFill>
                <a:prstClr val="black"/>
              </a:solidFill>
            </a:endParaRPr>
          </a:p>
          <a:p>
            <a:pPr marL="342900" indent="-342900">
              <a:buFont typeface="Arial" panose="020B0604020202020204" pitchFamily="34" charset="0"/>
              <a:buChar char="•"/>
            </a:pPr>
            <a:r>
              <a:rPr lang="en-US" sz="2400" dirty="0" smtClean="0">
                <a:solidFill>
                  <a:prstClr val="black"/>
                </a:solidFill>
              </a:rPr>
              <a:t>Roman Catholic Church</a:t>
            </a:r>
            <a:endParaRPr lang="en-US" sz="2400" dirty="0">
              <a:solidFill>
                <a:prstClr val="black"/>
              </a:solidFill>
            </a:endParaRPr>
          </a:p>
          <a:p>
            <a:pPr marL="342900" indent="-342900">
              <a:buFont typeface="Arial" panose="020B0604020202020204" pitchFamily="34" charset="0"/>
              <a:buChar char="•"/>
            </a:pPr>
            <a:r>
              <a:rPr lang="en-US" sz="2400" dirty="0">
                <a:solidFill>
                  <a:prstClr val="black"/>
                </a:solidFill>
              </a:rPr>
              <a:t>Lutheran and Reformed: three uses of the law</a:t>
            </a:r>
          </a:p>
          <a:p>
            <a:pPr marL="342900" indent="-342900">
              <a:buFont typeface="Arial" panose="020B0604020202020204" pitchFamily="34" charset="0"/>
              <a:buChar char="•"/>
            </a:pPr>
            <a:r>
              <a:rPr lang="en-US" sz="2400" dirty="0">
                <a:solidFill>
                  <a:prstClr val="black"/>
                </a:solidFill>
              </a:rPr>
              <a:t>Indicative and Imperative</a:t>
            </a:r>
          </a:p>
          <a:p>
            <a:pPr marL="342900" indent="-342900">
              <a:buFont typeface="Arial" panose="020B0604020202020204" pitchFamily="34" charset="0"/>
              <a:buChar char="•"/>
            </a:pPr>
            <a:r>
              <a:rPr lang="en-US" sz="2400" dirty="0" smtClean="0">
                <a:solidFill>
                  <a:prstClr val="black"/>
                </a:solidFill>
              </a:rPr>
              <a:t>Free </a:t>
            </a:r>
            <a:r>
              <a:rPr lang="en-US" sz="2400" dirty="0">
                <a:solidFill>
                  <a:prstClr val="black"/>
                </a:solidFill>
              </a:rPr>
              <a:t>grace and Lordship salvation</a:t>
            </a:r>
          </a:p>
          <a:p>
            <a:pPr marL="342900" indent="-342900">
              <a:buFont typeface="Arial" panose="020B0604020202020204" pitchFamily="34" charset="0"/>
              <a:buChar char="•"/>
            </a:pPr>
            <a:r>
              <a:rPr lang="en-US" sz="2400" dirty="0" smtClean="0">
                <a:solidFill>
                  <a:prstClr val="black"/>
                </a:solidFill>
              </a:rPr>
              <a:t>New Perspective on Paul </a:t>
            </a:r>
            <a:endParaRPr lang="en-US" sz="2400" dirty="0">
              <a:solidFill>
                <a:prstClr val="black"/>
              </a:solidFill>
            </a:endParaRPr>
          </a:p>
          <a:p>
            <a:pPr marL="342900" indent="-342900">
              <a:buFont typeface="Arial" panose="020B0604020202020204" pitchFamily="34" charset="0"/>
              <a:buChar char="•"/>
            </a:pPr>
            <a:r>
              <a:rPr lang="en-US" sz="2400" dirty="0" smtClean="0">
                <a:solidFill>
                  <a:prstClr val="black"/>
                </a:solidFill>
              </a:rPr>
              <a:t>Hole </a:t>
            </a:r>
            <a:r>
              <a:rPr lang="en-US" sz="2400" dirty="0">
                <a:solidFill>
                  <a:prstClr val="black"/>
                </a:solidFill>
              </a:rPr>
              <a:t>or </a:t>
            </a:r>
            <a:r>
              <a:rPr lang="en-US" sz="2400" dirty="0" smtClean="0">
                <a:solidFill>
                  <a:prstClr val="black"/>
                </a:solidFill>
              </a:rPr>
              <a:t>Holy</a:t>
            </a:r>
          </a:p>
          <a:p>
            <a:pPr marL="342900" indent="-342900">
              <a:buFont typeface="Arial" panose="020B0604020202020204" pitchFamily="34" charset="0"/>
              <a:buChar char="•"/>
            </a:pPr>
            <a:r>
              <a:rPr lang="en-US" sz="2400" dirty="0"/>
              <a:t>Radical and crazy vs. boring and </a:t>
            </a:r>
            <a:r>
              <a:rPr lang="en-US" sz="2400" dirty="0" smtClean="0"/>
              <a:t>ordinary</a:t>
            </a:r>
            <a:endParaRPr lang="en-US" sz="2400" dirty="0">
              <a:solidFill>
                <a:prstClr val="black"/>
              </a:solidFill>
            </a:endParaRPr>
          </a:p>
        </p:txBody>
      </p:sp>
    </p:spTree>
    <p:extLst>
      <p:ext uri="{BB962C8B-B14F-4D97-AF65-F5344CB8AC3E}">
        <p14:creationId xmlns:p14="http://schemas.microsoft.com/office/powerpoint/2010/main" val="2872603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Holiness (J. C. Ryle)</a:t>
            </a:r>
            <a:endParaRPr lang="en-US" b="1" dirty="0"/>
          </a:p>
        </p:txBody>
      </p:sp>
    </p:spTree>
    <p:extLst>
      <p:ext uri="{BB962C8B-B14F-4D97-AF65-F5344CB8AC3E}">
        <p14:creationId xmlns:p14="http://schemas.microsoft.com/office/powerpoint/2010/main" val="35403567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29607" y="861871"/>
            <a:ext cx="7688689" cy="2308324"/>
          </a:xfrm>
          <a:prstGeom prst="rect">
            <a:avLst/>
          </a:prstGeom>
          <a:noFill/>
        </p:spPr>
        <p:txBody>
          <a:bodyPr wrap="square" rtlCol="0">
            <a:spAutoFit/>
          </a:bodyPr>
          <a:lstStyle/>
          <a:p>
            <a:r>
              <a:rPr lang="en-US" sz="2400" dirty="0">
                <a:solidFill>
                  <a:prstClr val="black"/>
                </a:solidFill>
              </a:rPr>
              <a:t>“Sanctification is that inward spiritual work which the Lord Jesus Christ works in a man by the Holy Ghost, when He calls him to be a true believer. He not only washes him from his sins in His own blood, but He also </a:t>
            </a:r>
            <a:r>
              <a:rPr lang="en-US" sz="2400" i="1" dirty="0">
                <a:solidFill>
                  <a:prstClr val="black"/>
                </a:solidFill>
              </a:rPr>
              <a:t>separates</a:t>
            </a:r>
            <a:r>
              <a:rPr lang="en-US" sz="2400" dirty="0">
                <a:solidFill>
                  <a:prstClr val="black"/>
                </a:solidFill>
              </a:rPr>
              <a:t> him from his natural love of sin and the world, puts a new principle in his heart, and makes him practically godly in life.”</a:t>
            </a:r>
          </a:p>
        </p:txBody>
      </p:sp>
    </p:spTree>
    <p:extLst>
      <p:ext uri="{BB962C8B-B14F-4D97-AF65-F5344CB8AC3E}">
        <p14:creationId xmlns:p14="http://schemas.microsoft.com/office/powerpoint/2010/main" val="36987043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10853" y="505612"/>
            <a:ext cx="7688689" cy="5909310"/>
          </a:xfrm>
          <a:prstGeom prst="rect">
            <a:avLst/>
          </a:prstGeom>
          <a:noFill/>
        </p:spPr>
        <p:txBody>
          <a:bodyPr wrap="square" rtlCol="0">
            <a:spAutoFit/>
          </a:bodyPr>
          <a:lstStyle/>
          <a:p>
            <a:r>
              <a:rPr lang="en-US" b="1" dirty="0">
                <a:solidFill>
                  <a:prstClr val="black"/>
                </a:solidFill>
              </a:rPr>
              <a:t>The True Nature of Sanctification: </a:t>
            </a:r>
          </a:p>
          <a:p>
            <a:pPr marL="342900" indent="-342900">
              <a:buFont typeface="+mj-lt"/>
              <a:buAutoNum type="arabicPeriod"/>
            </a:pPr>
            <a:r>
              <a:rPr lang="en-US" dirty="0">
                <a:solidFill>
                  <a:prstClr val="black"/>
                </a:solidFill>
              </a:rPr>
              <a:t>Sanctification, then, is the invariable result of that vital union with Christ which true faith gives to a Christian.</a:t>
            </a:r>
          </a:p>
          <a:p>
            <a:pPr marL="342900" indent="-342900">
              <a:buFont typeface="+mj-lt"/>
              <a:buAutoNum type="arabicPeriod"/>
            </a:pPr>
            <a:r>
              <a:rPr lang="en-US" dirty="0">
                <a:solidFill>
                  <a:prstClr val="black"/>
                </a:solidFill>
              </a:rPr>
              <a:t>Sanctification, again, is the outcome and inseparable consequence of regeneration.</a:t>
            </a:r>
          </a:p>
          <a:p>
            <a:pPr marL="342900" indent="-342900">
              <a:buFont typeface="+mj-lt"/>
              <a:buAutoNum type="arabicPeriod"/>
            </a:pPr>
            <a:r>
              <a:rPr lang="en-US" dirty="0">
                <a:solidFill>
                  <a:prstClr val="black"/>
                </a:solidFill>
              </a:rPr>
              <a:t>Sanctification, again, is the only certain evidence of that indwelling of the Holy Spirit which is essential to salvation.</a:t>
            </a:r>
          </a:p>
          <a:p>
            <a:pPr marL="342900" indent="-342900">
              <a:buFont typeface="+mj-lt"/>
              <a:buAutoNum type="arabicPeriod"/>
            </a:pPr>
            <a:r>
              <a:rPr lang="en-US" dirty="0">
                <a:solidFill>
                  <a:prstClr val="black"/>
                </a:solidFill>
              </a:rPr>
              <a:t>Sanctification, again, is the only sure mark of God’s election.</a:t>
            </a:r>
          </a:p>
          <a:p>
            <a:pPr marL="342900" indent="-342900">
              <a:buFont typeface="+mj-lt"/>
              <a:buAutoNum type="arabicPeriod"/>
            </a:pPr>
            <a:r>
              <a:rPr lang="en-US" dirty="0">
                <a:solidFill>
                  <a:prstClr val="black"/>
                </a:solidFill>
              </a:rPr>
              <a:t>Sanctification, again, is a thing that will always be seen. (p. 23)</a:t>
            </a:r>
          </a:p>
          <a:p>
            <a:pPr marL="342900" indent="-342900">
              <a:buFont typeface="+mj-lt"/>
              <a:buAutoNum type="arabicPeriod"/>
            </a:pPr>
            <a:r>
              <a:rPr lang="en-US" dirty="0">
                <a:solidFill>
                  <a:prstClr val="black"/>
                </a:solidFill>
              </a:rPr>
              <a:t>Sanctification, again, is a thing for which every believer is responsible.</a:t>
            </a:r>
          </a:p>
          <a:p>
            <a:pPr marL="342900" indent="-342900">
              <a:buFont typeface="+mj-lt"/>
              <a:buAutoNum type="arabicPeriod"/>
            </a:pPr>
            <a:r>
              <a:rPr lang="en-US" dirty="0">
                <a:solidFill>
                  <a:prstClr val="black"/>
                </a:solidFill>
              </a:rPr>
              <a:t>Sanctification, again, is a thing which admits of growth and degrees.</a:t>
            </a:r>
          </a:p>
          <a:p>
            <a:pPr marL="342900" indent="-342900">
              <a:buFont typeface="+mj-lt"/>
              <a:buAutoNum type="arabicPeriod"/>
            </a:pPr>
            <a:r>
              <a:rPr lang="en-US" dirty="0">
                <a:solidFill>
                  <a:prstClr val="black"/>
                </a:solidFill>
              </a:rPr>
              <a:t>Sanctification, again, is a thing which depends greatly on a diligent use of scriptural means.</a:t>
            </a:r>
          </a:p>
          <a:p>
            <a:pPr marL="342900" indent="-342900">
              <a:buFont typeface="+mj-lt"/>
              <a:buAutoNum type="arabicPeriod"/>
            </a:pPr>
            <a:r>
              <a:rPr lang="en-US" dirty="0">
                <a:solidFill>
                  <a:prstClr val="black"/>
                </a:solidFill>
              </a:rPr>
              <a:t>Sanctification, again, is a thing which does not prevent a man having a great deal of inward spiritual conflict.</a:t>
            </a:r>
          </a:p>
          <a:p>
            <a:pPr marL="342900" indent="-342900">
              <a:buFont typeface="+mj-lt"/>
              <a:buAutoNum type="arabicPeriod"/>
            </a:pPr>
            <a:r>
              <a:rPr lang="en-US" dirty="0">
                <a:solidFill>
                  <a:prstClr val="black"/>
                </a:solidFill>
              </a:rPr>
              <a:t>Sanctification, again, is a thing which cannot justify a man, and yet it pleases God.</a:t>
            </a:r>
          </a:p>
          <a:p>
            <a:pPr marL="342900" indent="-342900">
              <a:buFont typeface="+mj-lt"/>
              <a:buAutoNum type="arabicPeriod"/>
            </a:pPr>
            <a:r>
              <a:rPr lang="en-US" dirty="0">
                <a:solidFill>
                  <a:prstClr val="black"/>
                </a:solidFill>
              </a:rPr>
              <a:t>Sanctification, again, is a thing which will be found absolutely necessary as a witness to our character in the great day of judgment.</a:t>
            </a:r>
          </a:p>
          <a:p>
            <a:pPr marL="342900" indent="-342900">
              <a:buFont typeface="+mj-lt"/>
              <a:buAutoNum type="arabicPeriod"/>
            </a:pPr>
            <a:r>
              <a:rPr lang="en-US" dirty="0">
                <a:solidFill>
                  <a:prstClr val="black"/>
                </a:solidFill>
              </a:rPr>
              <a:t>Sanctification, in the last place, is absolutely necessary, in order to train and prepare us for heaven.</a:t>
            </a:r>
          </a:p>
        </p:txBody>
      </p:sp>
    </p:spTree>
    <p:extLst>
      <p:ext uri="{BB962C8B-B14F-4D97-AF65-F5344CB8AC3E}">
        <p14:creationId xmlns:p14="http://schemas.microsoft.com/office/powerpoint/2010/main" val="38839786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29606" y="624365"/>
            <a:ext cx="7688689" cy="5909310"/>
          </a:xfrm>
          <a:prstGeom prst="rect">
            <a:avLst/>
          </a:prstGeom>
          <a:noFill/>
        </p:spPr>
        <p:txBody>
          <a:bodyPr wrap="square" rtlCol="0">
            <a:spAutoFit/>
          </a:bodyPr>
          <a:lstStyle/>
          <a:p>
            <a:r>
              <a:rPr lang="en-US" b="1" dirty="0">
                <a:solidFill>
                  <a:prstClr val="black"/>
                </a:solidFill>
              </a:rPr>
              <a:t>The Visible Evidence of Sanctification: </a:t>
            </a:r>
          </a:p>
          <a:p>
            <a:pPr marL="457200" indent="-457200">
              <a:buFont typeface="+mj-lt"/>
              <a:buAutoNum type="arabicPeriod"/>
            </a:pPr>
            <a:r>
              <a:rPr lang="en-US" dirty="0">
                <a:solidFill>
                  <a:prstClr val="black"/>
                </a:solidFill>
              </a:rPr>
              <a:t>True sanctification then does not consist in talk about religion.</a:t>
            </a:r>
          </a:p>
          <a:p>
            <a:pPr marL="457200" indent="-457200">
              <a:buFont typeface="+mj-lt"/>
              <a:buAutoNum type="arabicPeriod"/>
            </a:pPr>
            <a:r>
              <a:rPr lang="en-US" dirty="0">
                <a:solidFill>
                  <a:prstClr val="black"/>
                </a:solidFill>
              </a:rPr>
              <a:t>True sanctification does not consist in temporary religious feelings.</a:t>
            </a:r>
          </a:p>
          <a:p>
            <a:pPr marL="457200" indent="-457200">
              <a:buFont typeface="+mj-lt"/>
              <a:buAutoNum type="arabicPeriod"/>
            </a:pPr>
            <a:r>
              <a:rPr lang="en-US" dirty="0">
                <a:solidFill>
                  <a:prstClr val="black"/>
                </a:solidFill>
              </a:rPr>
              <a:t>True sanctification does not consist in outward formalism and external devoutness.</a:t>
            </a:r>
          </a:p>
          <a:p>
            <a:pPr marL="457200" indent="-457200">
              <a:buFont typeface="+mj-lt"/>
              <a:buAutoNum type="arabicPeriod"/>
            </a:pPr>
            <a:r>
              <a:rPr lang="en-US" dirty="0">
                <a:solidFill>
                  <a:prstClr val="black"/>
                </a:solidFill>
              </a:rPr>
              <a:t>Sanctification does not consist in retirement from our place in life, and the renunciation of our social duties.</a:t>
            </a:r>
          </a:p>
          <a:p>
            <a:pPr marL="457200" indent="-457200">
              <a:buFont typeface="+mj-lt"/>
              <a:buAutoNum type="arabicPeriod"/>
            </a:pPr>
            <a:r>
              <a:rPr lang="en-US" dirty="0">
                <a:solidFill>
                  <a:prstClr val="black"/>
                </a:solidFill>
              </a:rPr>
              <a:t>Sanctification does not consist in the occasional performance of right actions. (p. 32)</a:t>
            </a:r>
          </a:p>
          <a:p>
            <a:pPr marL="457200" indent="-457200">
              <a:buFont typeface="+mj-lt"/>
              <a:buAutoNum type="arabicPeriod"/>
            </a:pPr>
            <a:r>
              <a:rPr lang="en-US" dirty="0">
                <a:solidFill>
                  <a:prstClr val="black"/>
                </a:solidFill>
              </a:rPr>
              <a:t>Genuine sanctification will show itself in habitual respect to God’s law, and habitual effort to live in obedience to it as the rule of life.</a:t>
            </a:r>
          </a:p>
          <a:p>
            <a:pPr marL="457200" indent="-457200">
              <a:buFont typeface="+mj-lt"/>
              <a:buAutoNum type="arabicPeriod"/>
            </a:pPr>
            <a:r>
              <a:rPr lang="en-US" dirty="0">
                <a:solidFill>
                  <a:prstClr val="black"/>
                </a:solidFill>
              </a:rPr>
              <a:t>Genuine sanctification will show itself in an habitual </a:t>
            </a:r>
            <a:r>
              <a:rPr lang="en-US" dirty="0" smtClean="0">
                <a:solidFill>
                  <a:prstClr val="black"/>
                </a:solidFill>
              </a:rPr>
              <a:t>endeavor</a:t>
            </a:r>
            <a:r>
              <a:rPr lang="en-US" dirty="0">
                <a:solidFill>
                  <a:prstClr val="black"/>
                </a:solidFill>
              </a:rPr>
              <a:t> to do Christ’s will, and to live by His practical precepts.</a:t>
            </a:r>
          </a:p>
          <a:p>
            <a:pPr marL="457200" indent="-457200">
              <a:buFont typeface="+mj-lt"/>
              <a:buAutoNum type="arabicPeriod"/>
            </a:pPr>
            <a:r>
              <a:rPr lang="en-US" dirty="0">
                <a:solidFill>
                  <a:prstClr val="black"/>
                </a:solidFill>
              </a:rPr>
              <a:t>Genuine sanctification will show itself in an habitual desire to live up to the standard which St. Paul sets before the churches in his writings.</a:t>
            </a:r>
          </a:p>
          <a:p>
            <a:pPr marL="457200" indent="-457200">
              <a:buFont typeface="+mj-lt"/>
              <a:buAutoNum type="arabicPeriod"/>
            </a:pPr>
            <a:r>
              <a:rPr lang="en-US" dirty="0">
                <a:solidFill>
                  <a:prstClr val="black"/>
                </a:solidFill>
              </a:rPr>
              <a:t>Genuine sanctification will show itself in habitual attention to the active graces which our Lord so beautifully exemplified, and especially to the grace of charity. </a:t>
            </a:r>
          </a:p>
          <a:p>
            <a:pPr marL="457200" indent="-457200">
              <a:buFont typeface="+mj-lt"/>
              <a:buAutoNum type="arabicPeriod"/>
            </a:pPr>
            <a:r>
              <a:rPr lang="en-US" dirty="0">
                <a:solidFill>
                  <a:prstClr val="black"/>
                </a:solidFill>
              </a:rPr>
              <a:t>Genuine sanctification, in the last place, will show itself in habitual attention to the passive graces of Christianity.</a:t>
            </a:r>
          </a:p>
          <a:p>
            <a:endParaRPr lang="en-US" dirty="0">
              <a:solidFill>
                <a:prstClr val="black"/>
              </a:solidFill>
            </a:endParaRPr>
          </a:p>
        </p:txBody>
      </p:sp>
    </p:spTree>
    <p:extLst>
      <p:ext uri="{BB962C8B-B14F-4D97-AF65-F5344CB8AC3E}">
        <p14:creationId xmlns:p14="http://schemas.microsoft.com/office/powerpoint/2010/main" val="6497783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54594" y="695617"/>
            <a:ext cx="7688689" cy="4801314"/>
          </a:xfrm>
          <a:prstGeom prst="rect">
            <a:avLst/>
          </a:prstGeom>
          <a:noFill/>
        </p:spPr>
        <p:txBody>
          <a:bodyPr wrap="square" rtlCol="0">
            <a:spAutoFit/>
          </a:bodyPr>
          <a:lstStyle/>
          <a:p>
            <a:r>
              <a:rPr lang="en-US" b="1" dirty="0">
                <a:solidFill>
                  <a:prstClr val="black"/>
                </a:solidFill>
              </a:rPr>
              <a:t>Distinction Between Justification and Sanctification: Alike</a:t>
            </a:r>
          </a:p>
          <a:p>
            <a:pPr marL="342900" indent="-342900">
              <a:buFont typeface="+mj-lt"/>
              <a:buAutoNum type="arabicPeriod"/>
            </a:pPr>
            <a:r>
              <a:rPr lang="en-US" dirty="0">
                <a:solidFill>
                  <a:prstClr val="black"/>
                </a:solidFill>
              </a:rPr>
              <a:t>Both proceed originally from the free grace of God. It is of His gift alone that believers are justified or sanctified at all.</a:t>
            </a:r>
          </a:p>
          <a:p>
            <a:pPr marL="342900" indent="-342900">
              <a:buFont typeface="+mj-lt"/>
              <a:buAutoNum type="arabicPeriod"/>
            </a:pPr>
            <a:r>
              <a:rPr lang="en-US" dirty="0">
                <a:solidFill>
                  <a:prstClr val="black"/>
                </a:solidFill>
              </a:rPr>
              <a:t>Both are part of that great work of salvation which Christ, in the eternal covenant, has undertaken on behalf of His people. Christ is the fountain of life from which pardon and holiness both flow. The root of each is Christ.</a:t>
            </a:r>
          </a:p>
          <a:p>
            <a:pPr marL="342900" indent="-342900">
              <a:buFont typeface="+mj-lt"/>
              <a:buAutoNum type="arabicPeriod"/>
            </a:pPr>
            <a:r>
              <a:rPr lang="en-US" dirty="0">
                <a:solidFill>
                  <a:prstClr val="black"/>
                </a:solidFill>
              </a:rPr>
              <a:t>Both are to be found in the same persons. Those who are justified are always sanctified, and those who are sanctified are always justified. God has joined them together, and they cannot be put asunder.</a:t>
            </a:r>
          </a:p>
          <a:p>
            <a:pPr marL="342900" indent="-342900">
              <a:buFont typeface="+mj-lt"/>
              <a:buAutoNum type="arabicPeriod"/>
            </a:pPr>
            <a:r>
              <a:rPr lang="en-US" dirty="0">
                <a:solidFill>
                  <a:prstClr val="black"/>
                </a:solidFill>
              </a:rPr>
              <a:t>Both begin at the same time. The moment a person begins to be a justified person, he also begins to be a sanctified person. He may not feel it, but it is a fact.</a:t>
            </a:r>
          </a:p>
          <a:p>
            <a:pPr marL="342900" indent="-342900">
              <a:buFont typeface="+mj-lt"/>
              <a:buAutoNum type="arabicPeriod"/>
            </a:pPr>
            <a:r>
              <a:rPr lang="en-US" dirty="0">
                <a:solidFill>
                  <a:prstClr val="black"/>
                </a:solidFill>
              </a:rPr>
              <a:t>Both are alike necessary to salvation. No one ever reached heaven without a renewed heart as well as forgiveness, without the Spirit’s grace as well as the blood of Christ, without a </a:t>
            </a:r>
            <a:r>
              <a:rPr lang="en-US" dirty="0" err="1">
                <a:solidFill>
                  <a:prstClr val="black"/>
                </a:solidFill>
              </a:rPr>
              <a:t>meetness</a:t>
            </a:r>
            <a:r>
              <a:rPr lang="en-US" dirty="0">
                <a:solidFill>
                  <a:prstClr val="black"/>
                </a:solidFill>
              </a:rPr>
              <a:t> for eternal glory as well as a title. The one is just as necessary as the other.</a:t>
            </a:r>
          </a:p>
          <a:p>
            <a:endParaRPr lang="en-US" dirty="0">
              <a:solidFill>
                <a:prstClr val="black"/>
              </a:solidFill>
            </a:endParaRPr>
          </a:p>
        </p:txBody>
      </p:sp>
    </p:spTree>
    <p:extLst>
      <p:ext uri="{BB962C8B-B14F-4D97-AF65-F5344CB8AC3E}">
        <p14:creationId xmlns:p14="http://schemas.microsoft.com/office/powerpoint/2010/main" val="1054221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07092" y="707492"/>
            <a:ext cx="7688689" cy="5386090"/>
          </a:xfrm>
          <a:prstGeom prst="rect">
            <a:avLst/>
          </a:prstGeom>
          <a:noFill/>
        </p:spPr>
        <p:txBody>
          <a:bodyPr wrap="square" rtlCol="0">
            <a:spAutoFit/>
          </a:bodyPr>
          <a:lstStyle/>
          <a:p>
            <a:r>
              <a:rPr lang="en-US" b="1" dirty="0">
                <a:solidFill>
                  <a:prstClr val="black"/>
                </a:solidFill>
              </a:rPr>
              <a:t>Distinction Between Justification and Sanctification: Differ</a:t>
            </a:r>
          </a:p>
          <a:p>
            <a:pPr marL="342900" indent="-342900">
              <a:buFont typeface="+mj-lt"/>
              <a:buAutoNum type="arabicPeriod"/>
            </a:pPr>
            <a:r>
              <a:rPr lang="en-US" sz="1400" dirty="0">
                <a:solidFill>
                  <a:prstClr val="black"/>
                </a:solidFill>
              </a:rPr>
              <a:t>Justification is the </a:t>
            </a:r>
            <a:r>
              <a:rPr lang="en-US" sz="1400" i="1" dirty="0">
                <a:solidFill>
                  <a:prstClr val="black"/>
                </a:solidFill>
              </a:rPr>
              <a:t>reckoning</a:t>
            </a:r>
            <a:r>
              <a:rPr lang="en-US" sz="1400" dirty="0">
                <a:solidFill>
                  <a:prstClr val="black"/>
                </a:solidFill>
              </a:rPr>
              <a:t> and counting a man to be righteous for the sake of another, even Jesus Christ the Lord. Sanctification is the actual </a:t>
            </a:r>
            <a:r>
              <a:rPr lang="en-US" sz="1400" i="1" dirty="0">
                <a:solidFill>
                  <a:prstClr val="black"/>
                </a:solidFill>
              </a:rPr>
              <a:t>making</a:t>
            </a:r>
            <a:r>
              <a:rPr lang="en-US" sz="1400" dirty="0">
                <a:solidFill>
                  <a:prstClr val="black"/>
                </a:solidFill>
              </a:rPr>
              <a:t> a man inwardly righteous, though it may be in a very feeble degree.</a:t>
            </a:r>
          </a:p>
          <a:p>
            <a:pPr marL="342900" indent="-342900">
              <a:buFont typeface="+mj-lt"/>
              <a:buAutoNum type="arabicPeriod"/>
            </a:pPr>
            <a:r>
              <a:rPr lang="en-US" sz="1400" dirty="0">
                <a:solidFill>
                  <a:prstClr val="black"/>
                </a:solidFill>
              </a:rPr>
              <a:t>The righteousness we have by our justification is </a:t>
            </a:r>
            <a:r>
              <a:rPr lang="en-US" sz="1400" i="1" dirty="0">
                <a:solidFill>
                  <a:prstClr val="black"/>
                </a:solidFill>
              </a:rPr>
              <a:t>not our own</a:t>
            </a:r>
            <a:r>
              <a:rPr lang="en-US" sz="1400" dirty="0">
                <a:solidFill>
                  <a:prstClr val="black"/>
                </a:solidFill>
              </a:rPr>
              <a:t>, but the everlasting perfect righteousness of our great Mediator Christ, imputed to us, and made our own by faith. The righteousness we have by sanctification is </a:t>
            </a:r>
            <a:r>
              <a:rPr lang="en-US" sz="1400" i="1" dirty="0">
                <a:solidFill>
                  <a:prstClr val="black"/>
                </a:solidFill>
              </a:rPr>
              <a:t>our own</a:t>
            </a:r>
            <a:r>
              <a:rPr lang="en-US" sz="1400" dirty="0">
                <a:solidFill>
                  <a:prstClr val="black"/>
                </a:solidFill>
              </a:rPr>
              <a:t> righteousness, imparted, inherent, and wrought in us by the Holy Spirit, but mingles with much infirmity and imperfection.</a:t>
            </a:r>
          </a:p>
          <a:p>
            <a:pPr marL="342900" indent="-342900">
              <a:buFont typeface="+mj-lt"/>
              <a:buAutoNum type="arabicPeriod"/>
            </a:pPr>
            <a:r>
              <a:rPr lang="en-US" sz="1400" dirty="0">
                <a:solidFill>
                  <a:prstClr val="black"/>
                </a:solidFill>
              </a:rPr>
              <a:t>In justification our own works have no place at all, and simple faith in Christ is the one thing needful. In sanctification our own works are of vast importance, and God bids us fight, and watch, and pray, and strive, and take pains, and </a:t>
            </a:r>
            <a:r>
              <a:rPr lang="en-US" sz="1400" dirty="0" smtClean="0">
                <a:solidFill>
                  <a:prstClr val="black"/>
                </a:solidFill>
              </a:rPr>
              <a:t>labor.</a:t>
            </a:r>
            <a:endParaRPr lang="en-US" sz="1400" dirty="0">
              <a:solidFill>
                <a:prstClr val="black"/>
              </a:solidFill>
            </a:endParaRPr>
          </a:p>
          <a:p>
            <a:pPr marL="342900" indent="-342900">
              <a:buFont typeface="+mj-lt"/>
              <a:buAutoNum type="arabicPeriod"/>
            </a:pPr>
            <a:r>
              <a:rPr lang="en-US" sz="1400" dirty="0">
                <a:solidFill>
                  <a:prstClr val="black"/>
                </a:solidFill>
              </a:rPr>
              <a:t>Justification is a finished and complete work, and a man is perfectly justified the moment he believes. Sanctification is an imperfect work, comparatively, and will never be perfected until we reach heaven.</a:t>
            </a:r>
          </a:p>
          <a:p>
            <a:pPr marL="342900" indent="-342900">
              <a:buFont typeface="+mj-lt"/>
              <a:buAutoNum type="arabicPeriod"/>
            </a:pPr>
            <a:r>
              <a:rPr lang="en-US" sz="1400" dirty="0">
                <a:solidFill>
                  <a:prstClr val="black"/>
                </a:solidFill>
              </a:rPr>
              <a:t>Justification admits of no growth or increase: a man is as much justified the hour he first comes to Christ by faith as he will be to all eternity. Sanctification is eminently a progressive work, and admits of continual growth and enlargement so long as a man lives.</a:t>
            </a:r>
          </a:p>
          <a:p>
            <a:pPr marL="342900" indent="-342900">
              <a:buFont typeface="+mj-lt"/>
              <a:buAutoNum type="arabicPeriod"/>
            </a:pPr>
            <a:r>
              <a:rPr lang="en-US" sz="1400" dirty="0">
                <a:solidFill>
                  <a:prstClr val="black"/>
                </a:solidFill>
              </a:rPr>
              <a:t>Justification has special reference to our </a:t>
            </a:r>
            <a:r>
              <a:rPr lang="en-US" sz="1400" i="1" dirty="0">
                <a:solidFill>
                  <a:prstClr val="black"/>
                </a:solidFill>
              </a:rPr>
              <a:t>persons</a:t>
            </a:r>
            <a:r>
              <a:rPr lang="en-US" sz="1400" dirty="0">
                <a:solidFill>
                  <a:prstClr val="black"/>
                </a:solidFill>
              </a:rPr>
              <a:t>, our standing in God’s sight, and our deliverance from guilt. Sanctification has special reference to our </a:t>
            </a:r>
            <a:r>
              <a:rPr lang="en-US" sz="1400" i="1" dirty="0">
                <a:solidFill>
                  <a:prstClr val="black"/>
                </a:solidFill>
              </a:rPr>
              <a:t>natures</a:t>
            </a:r>
            <a:r>
              <a:rPr lang="en-US" sz="1400" dirty="0">
                <a:solidFill>
                  <a:prstClr val="black"/>
                </a:solidFill>
              </a:rPr>
              <a:t>, and the moral renewal of our hearts.</a:t>
            </a:r>
          </a:p>
          <a:p>
            <a:pPr marL="342900" indent="-342900">
              <a:buFont typeface="+mj-lt"/>
              <a:buAutoNum type="arabicPeriod"/>
            </a:pPr>
            <a:r>
              <a:rPr lang="en-US" sz="1400" dirty="0">
                <a:solidFill>
                  <a:prstClr val="black"/>
                </a:solidFill>
              </a:rPr>
              <a:t>Justification gives us our title to heaven, and boldness to enter in. Sanctification give us our </a:t>
            </a:r>
            <a:r>
              <a:rPr lang="en-US" sz="1400" dirty="0" err="1">
                <a:solidFill>
                  <a:prstClr val="black"/>
                </a:solidFill>
              </a:rPr>
              <a:t>meetness</a:t>
            </a:r>
            <a:r>
              <a:rPr lang="en-US" sz="1400" dirty="0">
                <a:solidFill>
                  <a:prstClr val="black"/>
                </a:solidFill>
              </a:rPr>
              <a:t> for heaven, and prepares us to enjoy it when we dwell there.</a:t>
            </a:r>
          </a:p>
          <a:p>
            <a:pPr marL="342900" indent="-342900">
              <a:buFont typeface="+mj-lt"/>
              <a:buAutoNum type="arabicPeriod"/>
            </a:pPr>
            <a:r>
              <a:rPr lang="en-US" sz="1400" dirty="0">
                <a:solidFill>
                  <a:prstClr val="black"/>
                </a:solidFill>
              </a:rPr>
              <a:t>Justification is the act of God </a:t>
            </a:r>
            <a:r>
              <a:rPr lang="en-US" sz="1400" i="1" dirty="0">
                <a:solidFill>
                  <a:prstClr val="black"/>
                </a:solidFill>
              </a:rPr>
              <a:t>about</a:t>
            </a:r>
            <a:r>
              <a:rPr lang="en-US" sz="1400" dirty="0">
                <a:solidFill>
                  <a:prstClr val="black"/>
                </a:solidFill>
              </a:rPr>
              <a:t> us, and is not easily discerned by others. Sanctification is the work of God </a:t>
            </a:r>
            <a:r>
              <a:rPr lang="en-US" sz="1400" i="1" dirty="0">
                <a:solidFill>
                  <a:prstClr val="black"/>
                </a:solidFill>
              </a:rPr>
              <a:t>within</a:t>
            </a:r>
            <a:r>
              <a:rPr lang="en-US" sz="1400" dirty="0">
                <a:solidFill>
                  <a:prstClr val="black"/>
                </a:solidFill>
              </a:rPr>
              <a:t> us, and cannot be hid in its outward manifestation from the eyes of men.</a:t>
            </a:r>
          </a:p>
          <a:p>
            <a:endParaRPr lang="en-US" dirty="0">
              <a:solidFill>
                <a:prstClr val="black"/>
              </a:solidFill>
            </a:endParaRPr>
          </a:p>
        </p:txBody>
      </p:sp>
    </p:spTree>
    <p:extLst>
      <p:ext uri="{BB962C8B-B14F-4D97-AF65-F5344CB8AC3E}">
        <p14:creationId xmlns:p14="http://schemas.microsoft.com/office/powerpoint/2010/main" val="28246953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3970318"/>
          </a:xfrm>
          <a:prstGeom prst="rect">
            <a:avLst/>
          </a:prstGeom>
          <a:noFill/>
        </p:spPr>
        <p:txBody>
          <a:bodyPr wrap="square" rtlCol="0">
            <a:spAutoFit/>
          </a:bodyPr>
          <a:lstStyle/>
          <a:p>
            <a:r>
              <a:rPr lang="en-US" b="1" dirty="0">
                <a:solidFill>
                  <a:prstClr val="black"/>
                </a:solidFill>
              </a:rPr>
              <a:t>Sanctification: Practical [Pastoral] Reflections</a:t>
            </a:r>
          </a:p>
          <a:p>
            <a:pPr marL="342900" indent="-342900">
              <a:buFont typeface="+mj-lt"/>
              <a:buAutoNum type="arabicPeriod"/>
            </a:pPr>
            <a:r>
              <a:rPr lang="en-US" dirty="0">
                <a:solidFill>
                  <a:prstClr val="black"/>
                </a:solidFill>
              </a:rPr>
              <a:t>For one thing, let us awake to a sense of the perilous state of many professing Christians.</a:t>
            </a:r>
          </a:p>
          <a:p>
            <a:pPr marL="342900" indent="-342900">
              <a:buFont typeface="+mj-lt"/>
              <a:buAutoNum type="arabicPeriod"/>
            </a:pPr>
            <a:r>
              <a:rPr lang="en-US" dirty="0">
                <a:solidFill>
                  <a:prstClr val="black"/>
                </a:solidFill>
              </a:rPr>
              <a:t>For another thing, let us make sure work of our own condition, and never rest till we feel and know that we are “sanctified” ourselves.</a:t>
            </a:r>
          </a:p>
          <a:p>
            <a:pPr marL="342900" indent="-342900">
              <a:buFont typeface="+mj-lt"/>
              <a:buAutoNum type="arabicPeriod"/>
            </a:pPr>
            <a:r>
              <a:rPr lang="en-US" dirty="0">
                <a:solidFill>
                  <a:prstClr val="black"/>
                </a:solidFill>
              </a:rPr>
              <a:t>For another thing, if we would be sanctified, our course is clear and plain—we must begin with Christ.</a:t>
            </a:r>
          </a:p>
          <a:p>
            <a:pPr marL="342900" indent="-342900">
              <a:buFont typeface="+mj-lt"/>
              <a:buAutoNum type="arabicPeriod"/>
            </a:pPr>
            <a:r>
              <a:rPr lang="en-US" dirty="0">
                <a:solidFill>
                  <a:prstClr val="black"/>
                </a:solidFill>
              </a:rPr>
              <a:t>For another thing, if we would grow in holiness and become more sanctified, we </a:t>
            </a:r>
            <a:r>
              <a:rPr lang="en-US" dirty="0" err="1">
                <a:solidFill>
                  <a:prstClr val="black"/>
                </a:solidFill>
              </a:rPr>
              <a:t>mustcontinually</a:t>
            </a:r>
            <a:r>
              <a:rPr lang="en-US" dirty="0">
                <a:solidFill>
                  <a:prstClr val="black"/>
                </a:solidFill>
              </a:rPr>
              <a:t> go on as we began, and be ever making fresh applications to Christ.</a:t>
            </a:r>
          </a:p>
          <a:p>
            <a:pPr marL="342900" indent="-342900">
              <a:buFont typeface="+mj-lt"/>
              <a:buAutoNum type="arabicPeriod"/>
            </a:pPr>
            <a:r>
              <a:rPr lang="en-US" dirty="0">
                <a:solidFill>
                  <a:prstClr val="black"/>
                </a:solidFill>
              </a:rPr>
              <a:t>For another thing, let us not expect too much from our own hearts here below.</a:t>
            </a:r>
          </a:p>
          <a:p>
            <a:pPr marL="342900" indent="-342900">
              <a:buFont typeface="+mj-lt"/>
              <a:buAutoNum type="arabicPeriod"/>
            </a:pPr>
            <a:r>
              <a:rPr lang="en-US" dirty="0">
                <a:solidFill>
                  <a:prstClr val="black"/>
                </a:solidFill>
              </a:rPr>
              <a:t>Finally, let us never be ashamed of making much of sanctification, and contending for a high standard of holiness. </a:t>
            </a:r>
          </a:p>
        </p:txBody>
      </p:sp>
    </p:spTree>
    <p:extLst>
      <p:ext uri="{BB962C8B-B14F-4D97-AF65-F5344CB8AC3E}">
        <p14:creationId xmlns:p14="http://schemas.microsoft.com/office/powerpoint/2010/main" val="24322061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3139321"/>
          </a:xfrm>
          <a:prstGeom prst="rect">
            <a:avLst/>
          </a:prstGeom>
          <a:noFill/>
        </p:spPr>
        <p:txBody>
          <a:bodyPr wrap="square" rtlCol="0">
            <a:spAutoFit/>
          </a:bodyPr>
          <a:lstStyle/>
          <a:p>
            <a:r>
              <a:rPr lang="en-US" dirty="0"/>
              <a:t>Kevin DeYoung, What we all agree on, and what we (probably) don’t, in this sanctification </a:t>
            </a:r>
            <a:r>
              <a:rPr lang="en-US" dirty="0" smtClean="0"/>
              <a:t>debate</a:t>
            </a:r>
          </a:p>
          <a:p>
            <a:endParaRPr lang="en-US" b="1" dirty="0" smtClean="0">
              <a:solidFill>
                <a:prstClr val="black"/>
              </a:solidFill>
            </a:endParaRPr>
          </a:p>
          <a:p>
            <a:r>
              <a:rPr lang="en-US" b="1" dirty="0" smtClean="0">
                <a:solidFill>
                  <a:prstClr val="black"/>
                </a:solidFill>
              </a:rPr>
              <a:t>Sanctification</a:t>
            </a:r>
            <a:r>
              <a:rPr lang="en-US" b="1" dirty="0">
                <a:solidFill>
                  <a:prstClr val="black"/>
                </a:solidFill>
              </a:rPr>
              <a:t>: </a:t>
            </a:r>
            <a:r>
              <a:rPr lang="en-US" b="1" dirty="0" smtClean="0"/>
              <a:t>What </a:t>
            </a:r>
            <a:r>
              <a:rPr lang="en-US" b="1" dirty="0"/>
              <a:t>We All Agree On (I Think</a:t>
            </a:r>
            <a:r>
              <a:rPr lang="en-US" b="1" dirty="0" smtClean="0"/>
              <a:t>) </a:t>
            </a:r>
            <a:endParaRPr lang="en-US" dirty="0"/>
          </a:p>
          <a:p>
            <a:pPr marL="342900" indent="-342900">
              <a:buAutoNum type="arabicPeriod"/>
            </a:pPr>
            <a:r>
              <a:rPr lang="en-US" dirty="0" smtClean="0"/>
              <a:t>We </a:t>
            </a:r>
            <a:r>
              <a:rPr lang="en-US" dirty="0"/>
              <a:t>cannot justify ourselves by anything we do or try to accomplish. </a:t>
            </a:r>
            <a:endParaRPr lang="en-US" dirty="0" smtClean="0"/>
          </a:p>
          <a:p>
            <a:pPr marL="342900" indent="-342900">
              <a:buAutoNum type="arabicPeriod"/>
            </a:pPr>
            <a:r>
              <a:rPr lang="en-US" dirty="0" smtClean="0"/>
              <a:t>Growth </a:t>
            </a:r>
            <a:r>
              <a:rPr lang="en-US" dirty="0"/>
              <a:t>in godliness is impossible apart from the inner working of the Holy Spirit. </a:t>
            </a:r>
            <a:endParaRPr lang="en-US" dirty="0" smtClean="0"/>
          </a:p>
          <a:p>
            <a:pPr marL="342900" indent="-342900">
              <a:buAutoNum type="arabicPeriod"/>
            </a:pPr>
            <a:r>
              <a:rPr lang="en-US" dirty="0" smtClean="0"/>
              <a:t>The </a:t>
            </a:r>
            <a:r>
              <a:rPr lang="en-US" dirty="0"/>
              <a:t>law of God is meant to convict sinners, including Christian sinners, of </a:t>
            </a:r>
            <a:r>
              <a:rPr lang="en-US" dirty="0" smtClean="0"/>
              <a:t>disobedience</a:t>
            </a:r>
          </a:p>
          <a:p>
            <a:pPr marL="342900" indent="-342900">
              <a:buAutoNum type="arabicPeriod"/>
            </a:pPr>
            <a:r>
              <a:rPr lang="en-US" dirty="0" smtClean="0"/>
              <a:t>On this side of heaven we will always be</a:t>
            </a:r>
            <a:r>
              <a:rPr lang="en-US" i="1" dirty="0" smtClean="0"/>
              <a:t> </a:t>
            </a:r>
            <a:r>
              <a:rPr lang="en-US" i="1" dirty="0" err="1" smtClean="0"/>
              <a:t>simul</a:t>
            </a:r>
            <a:r>
              <a:rPr lang="en-US" i="1" dirty="0" smtClean="0"/>
              <a:t> </a:t>
            </a:r>
            <a:r>
              <a:rPr lang="en-US" i="1" dirty="0" err="1" smtClean="0"/>
              <a:t>iustus</a:t>
            </a:r>
            <a:r>
              <a:rPr lang="en-US" i="1" dirty="0" smtClean="0"/>
              <a:t> et </a:t>
            </a:r>
            <a:r>
              <a:rPr lang="en-US" i="1" dirty="0" err="1" smtClean="0"/>
              <a:t>peccator</a:t>
            </a:r>
            <a:r>
              <a:rPr lang="en-US" dirty="0" smtClean="0"/>
              <a:t>. </a:t>
            </a:r>
            <a:endParaRPr lang="en-US" dirty="0"/>
          </a:p>
          <a:p>
            <a:pPr marL="342900" indent="-342900">
              <a:buAutoNum type="arabicPeriod"/>
            </a:pPr>
            <a:r>
              <a:rPr lang="en-US" dirty="0" smtClean="0"/>
              <a:t>The </a:t>
            </a:r>
            <a:r>
              <a:rPr lang="en-US" dirty="0"/>
              <a:t>Bible is concerned about our obedience to the moral law of God. </a:t>
            </a:r>
          </a:p>
        </p:txBody>
      </p:sp>
    </p:spTree>
    <p:extLst>
      <p:ext uri="{BB962C8B-B14F-4D97-AF65-F5344CB8AC3E}">
        <p14:creationId xmlns:p14="http://schemas.microsoft.com/office/powerpoint/2010/main" val="21945022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5632311"/>
          </a:xfrm>
          <a:prstGeom prst="rect">
            <a:avLst/>
          </a:prstGeom>
          <a:noFill/>
        </p:spPr>
        <p:txBody>
          <a:bodyPr wrap="square" rtlCol="0">
            <a:spAutoFit/>
          </a:bodyPr>
          <a:lstStyle/>
          <a:p>
            <a:r>
              <a:rPr lang="en-US" b="1" dirty="0">
                <a:solidFill>
                  <a:prstClr val="black"/>
                </a:solidFill>
              </a:rPr>
              <a:t>Sanctification: </a:t>
            </a:r>
            <a:r>
              <a:rPr lang="en-US" b="1" dirty="0" smtClean="0"/>
              <a:t>What </a:t>
            </a:r>
            <a:r>
              <a:rPr lang="en-US" b="1" dirty="0"/>
              <a:t>We (Probably) Don’t Agree On</a:t>
            </a:r>
            <a:endParaRPr lang="en-US" dirty="0"/>
          </a:p>
          <a:p>
            <a:pPr marL="342900" indent="-342900">
              <a:buAutoNum type="arabicPeriod"/>
            </a:pPr>
            <a:r>
              <a:rPr lang="en-US" dirty="0" smtClean="0"/>
              <a:t>Can </a:t>
            </a:r>
            <a:r>
              <a:rPr lang="en-US" dirty="0"/>
              <a:t>we exhort one another to work hard at growing in godliness? </a:t>
            </a:r>
          </a:p>
          <a:p>
            <a:pPr marL="342900" indent="-342900">
              <a:buAutoNum type="arabicPeriod"/>
            </a:pPr>
            <a:r>
              <a:rPr lang="en-US" dirty="0" smtClean="0"/>
              <a:t>Is </a:t>
            </a:r>
            <a:r>
              <a:rPr lang="en-US" dirty="0"/>
              <a:t>there more than one motivation for holiness? </a:t>
            </a:r>
            <a:endParaRPr lang="en-US" dirty="0" smtClean="0"/>
          </a:p>
          <a:p>
            <a:pPr marL="342900" indent="-342900">
              <a:buAutoNum type="arabicPeriod"/>
            </a:pPr>
            <a:r>
              <a:rPr lang="en-US" dirty="0" smtClean="0"/>
              <a:t>Is </a:t>
            </a:r>
            <a:r>
              <a:rPr lang="en-US" dirty="0"/>
              <a:t>it right that we try to please God as Christians? </a:t>
            </a:r>
            <a:endParaRPr lang="en-US" dirty="0" smtClean="0"/>
          </a:p>
          <a:p>
            <a:pPr marL="342900" indent="-342900">
              <a:buAutoNum type="arabicPeriod"/>
            </a:pPr>
            <a:r>
              <a:rPr lang="en-US" dirty="0" smtClean="0"/>
              <a:t>Is </a:t>
            </a:r>
            <a:r>
              <a:rPr lang="en-US" dirty="0"/>
              <a:t>God displeased with Christians when they sin? </a:t>
            </a:r>
          </a:p>
          <a:p>
            <a:pPr marL="342900" indent="-342900">
              <a:buAutoNum type="arabicPeriod"/>
            </a:pPr>
            <a:r>
              <a:rPr lang="en-US" dirty="0" smtClean="0"/>
              <a:t>Does </a:t>
            </a:r>
            <a:r>
              <a:rPr lang="en-US" dirty="0"/>
              <a:t>God love all justified believers identically? </a:t>
            </a:r>
            <a:endParaRPr lang="en-US" dirty="0" smtClean="0"/>
          </a:p>
          <a:p>
            <a:pPr marL="342900" indent="-342900">
              <a:buAutoNum type="arabicPeriod"/>
            </a:pPr>
            <a:r>
              <a:rPr lang="en-US" dirty="0" smtClean="0"/>
              <a:t>Is </a:t>
            </a:r>
            <a:r>
              <a:rPr lang="en-US" dirty="0"/>
              <a:t>sanctification by faith alone? </a:t>
            </a:r>
          </a:p>
          <a:p>
            <a:pPr marL="342900" indent="-342900">
              <a:buFont typeface="+mj-lt"/>
              <a:buAutoNum type="arabicPeriod"/>
            </a:pPr>
            <a:r>
              <a:rPr lang="en-US" dirty="0" smtClean="0"/>
              <a:t>Can </a:t>
            </a:r>
            <a:r>
              <a:rPr lang="en-US" dirty="0"/>
              <a:t>we be obedient to God in this life? </a:t>
            </a:r>
            <a:endParaRPr lang="en-US" dirty="0" smtClean="0"/>
          </a:p>
          <a:p>
            <a:pPr marL="342900" indent="-342900">
              <a:buFont typeface="+mj-lt"/>
              <a:buAutoNum type="arabicPeriod"/>
            </a:pPr>
            <a:r>
              <a:rPr lang="en-US" dirty="0" smtClean="0"/>
              <a:t>Are </a:t>
            </a:r>
            <a:r>
              <a:rPr lang="en-US" dirty="0"/>
              <a:t>good works necessary for salvation? </a:t>
            </a:r>
            <a:endParaRPr lang="en-US" dirty="0" smtClean="0"/>
          </a:p>
          <a:p>
            <a:pPr marL="342900" indent="-342900">
              <a:buFont typeface="+mj-lt"/>
              <a:buAutoNum type="arabicPeriod"/>
            </a:pPr>
            <a:r>
              <a:rPr lang="en-US" dirty="0" smtClean="0"/>
              <a:t>Is </a:t>
            </a:r>
            <a:r>
              <a:rPr lang="en-US" dirty="0"/>
              <a:t>growth in godliness a legitimate ground for being assured of our right standing before God? </a:t>
            </a:r>
            <a:endParaRPr lang="en-US" dirty="0" smtClean="0"/>
          </a:p>
          <a:p>
            <a:pPr marL="342900" indent="-342900">
              <a:buFont typeface="+mj-lt"/>
              <a:buAutoNum type="arabicPeriod"/>
            </a:pPr>
            <a:r>
              <a:rPr lang="en-US" dirty="0" smtClean="0"/>
              <a:t>Is </a:t>
            </a:r>
            <a:r>
              <a:rPr lang="en-US" dirty="0"/>
              <a:t>it moralistic to seek to improve in holiness of conduct and character? </a:t>
            </a:r>
            <a:endParaRPr lang="en-US" dirty="0" smtClean="0"/>
          </a:p>
          <a:p>
            <a:pPr marL="342900" indent="-342900">
              <a:buFont typeface="+mj-lt"/>
              <a:buAutoNum type="arabicPeriod"/>
            </a:pPr>
            <a:r>
              <a:rPr lang="en-US" dirty="0" smtClean="0"/>
              <a:t>What </a:t>
            </a:r>
            <a:r>
              <a:rPr lang="en-US" dirty="0"/>
              <a:t>is the relationship between law and gospel? </a:t>
            </a:r>
            <a:endParaRPr lang="en-US" dirty="0" smtClean="0"/>
          </a:p>
          <a:p>
            <a:pPr marL="342900" indent="-342900">
              <a:buFont typeface="+mj-lt"/>
              <a:buAutoNum type="arabicPeriod"/>
            </a:pPr>
            <a:r>
              <a:rPr lang="en-US" dirty="0" smtClean="0"/>
              <a:t>Does </a:t>
            </a:r>
            <a:r>
              <a:rPr lang="en-US" dirty="0"/>
              <a:t>gospel preaching include exhortations and warnings as well as promises and assurances? </a:t>
            </a:r>
            <a:endParaRPr lang="en-US" dirty="0" smtClean="0"/>
          </a:p>
          <a:p>
            <a:pPr marL="342900" indent="-342900">
              <a:buFont typeface="+mj-lt"/>
              <a:buAutoNum type="arabicPeriod"/>
            </a:pPr>
            <a:r>
              <a:rPr lang="en-US" dirty="0" smtClean="0"/>
              <a:t>Is </a:t>
            </a:r>
            <a:r>
              <a:rPr lang="en-US" dirty="0"/>
              <a:t>the good work in sanctification produced in us by God also done </a:t>
            </a:r>
            <a:r>
              <a:rPr lang="en-US" i="1" dirty="0"/>
              <a:t>by us</a:t>
            </a:r>
            <a:r>
              <a:rPr lang="en-US" dirty="0"/>
              <a:t> in the execution of our willing and acting? </a:t>
            </a:r>
            <a:endParaRPr lang="en-US" dirty="0" smtClean="0"/>
          </a:p>
          <a:p>
            <a:pPr marL="342900" indent="-342900">
              <a:buFont typeface="+mj-lt"/>
              <a:buAutoNum type="arabicPeriod"/>
            </a:pPr>
            <a:r>
              <a:rPr lang="en-US" dirty="0" smtClean="0"/>
              <a:t>What </a:t>
            </a:r>
            <a:r>
              <a:rPr lang="en-US" dirty="0"/>
              <a:t>is the place of union with Christ in the order of salvation? </a:t>
            </a:r>
            <a:endParaRPr lang="en-US" dirty="0" smtClean="0"/>
          </a:p>
          <a:p>
            <a:pPr marL="342900" indent="-342900">
              <a:buFont typeface="+mj-lt"/>
              <a:buAutoNum type="arabicPeriod"/>
            </a:pPr>
            <a:r>
              <a:rPr lang="en-US" dirty="0" smtClean="0"/>
              <a:t>Can </a:t>
            </a:r>
            <a:r>
              <a:rPr lang="en-US" dirty="0"/>
              <a:t>we preach the law pointedly, not only for conviction of sin, but so that we might keep striving for greater obedience to God’s revealed will? </a:t>
            </a:r>
          </a:p>
        </p:txBody>
      </p:sp>
    </p:spTree>
    <p:extLst>
      <p:ext uri="{BB962C8B-B14F-4D97-AF65-F5344CB8AC3E}">
        <p14:creationId xmlns:p14="http://schemas.microsoft.com/office/powerpoint/2010/main" val="22658119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tabLst>
                <a:tab pos="573074" algn="l"/>
              </a:tabLst>
            </a:pPr>
            <a:r>
              <a:rPr lang="en-US" sz="4000" dirty="0"/>
              <a:t>God’s gospel compels us to Christ-like living and witness to the world.</a:t>
            </a:r>
          </a:p>
        </p:txBody>
      </p:sp>
    </p:spTree>
    <p:extLst>
      <p:ext uri="{BB962C8B-B14F-4D97-AF65-F5344CB8AC3E}">
        <p14:creationId xmlns:p14="http://schemas.microsoft.com/office/powerpoint/2010/main" val="495313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524315"/>
          </a:xfrm>
          <a:prstGeom prst="rect">
            <a:avLst/>
          </a:prstGeom>
          <a:noFill/>
        </p:spPr>
        <p:txBody>
          <a:bodyPr wrap="square" rtlCol="0">
            <a:spAutoFit/>
          </a:bodyPr>
          <a:lstStyle/>
          <a:p>
            <a:pPr algn="ctr"/>
            <a:r>
              <a:rPr lang="en-US" sz="2400" b="1" dirty="0">
                <a:solidFill>
                  <a:prstClr val="black"/>
                </a:solidFill>
              </a:rPr>
              <a:t>Christian Living </a:t>
            </a:r>
          </a:p>
          <a:p>
            <a:r>
              <a:rPr lang="en-US" sz="2400" dirty="0">
                <a:solidFill>
                  <a:prstClr val="black"/>
                </a:solidFill>
              </a:rPr>
              <a:t>8. We believe that God's justifying grace must not be separated from His sanctifying power and purpose. </a:t>
            </a:r>
            <a:r>
              <a:rPr lang="en-US" sz="2400" dirty="0">
                <a:solidFill>
                  <a:srgbClr val="FF0000"/>
                </a:solidFill>
              </a:rPr>
              <a:t>God commands us to love Him supremely and others sacrificially, and to live out our faith with care for one another, compassion toward the poor and justice for the oppressed. </a:t>
            </a:r>
            <a:r>
              <a:rPr lang="en-US" sz="2400" dirty="0">
                <a:solidFill>
                  <a:prstClr val="black"/>
                </a:solidFill>
              </a:rPr>
              <a:t>With God’s Word, the Spirit’s power, and fervent prayer in Christ’s name, we are to combat the spiritual forces of evil. In obedience to Christ’s commission, we are to make disciples among all people, always bearing witness to the gospel in word and deed. </a:t>
            </a:r>
          </a:p>
          <a:p>
            <a:endParaRPr lang="en-US" sz="2400" dirty="0">
              <a:solidFill>
                <a:prstClr val="black"/>
              </a:solidFill>
            </a:endParaRPr>
          </a:p>
        </p:txBody>
      </p:sp>
    </p:spTree>
    <p:extLst>
      <p:ext uri="{BB962C8B-B14F-4D97-AF65-F5344CB8AC3E}">
        <p14:creationId xmlns:p14="http://schemas.microsoft.com/office/powerpoint/2010/main" val="36085856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85642" y="745726"/>
            <a:ext cx="8566951" cy="4154984"/>
          </a:xfrm>
          <a:prstGeom prst="rect">
            <a:avLst/>
          </a:prstGeom>
          <a:noFill/>
        </p:spPr>
        <p:txBody>
          <a:bodyPr wrap="square" rtlCol="0">
            <a:spAutoFit/>
          </a:bodyPr>
          <a:lstStyle/>
          <a:p>
            <a:r>
              <a:rPr lang="en-US" sz="2400" dirty="0">
                <a:solidFill>
                  <a:srgbClr val="000000"/>
                </a:solidFill>
                <a:latin typeface="Calibri" panose="020F0502020204030204" pitchFamily="34" charset="0"/>
              </a:rPr>
              <a:t>We believe God commands us to love Him supremely and others sacrificially and we believe that, in loving God supremely and others sacrificially, we are to live out our faith with care for one another, compassion toward the poor and justice for the oppressed (Dt. 6:5; Lev. 19:18; Matt. 22:37-39; Mk. 12:30; </a:t>
            </a:r>
            <a:r>
              <a:rPr lang="en-US" sz="2400" dirty="0" err="1">
                <a:solidFill>
                  <a:srgbClr val="000000"/>
                </a:solidFill>
                <a:latin typeface="Calibri" panose="020F0502020204030204" pitchFamily="34" charset="0"/>
              </a:rPr>
              <a:t>Lk</a:t>
            </a:r>
            <a:r>
              <a:rPr lang="en-US" sz="2400" dirty="0">
                <a:solidFill>
                  <a:srgbClr val="000000"/>
                </a:solidFill>
                <a:latin typeface="Calibri" panose="020F0502020204030204" pitchFamily="34" charset="0"/>
              </a:rPr>
              <a:t>. 10:27; Rom. 12:10; 14:13; 15:7, 14; Gal. 5:26; Eph. 4:32; 1 Thess. 3:12; 5:11, 15; Heb. 10:24-25; 1 Pet. 4:9; Dt. 15:11; Psa. 82:3,4; Psa. 140:12; Prov. 14:21,31; 19:17; 22:9,16,22,23; 28:8; 29:7; 31:8,9; Jer. 22:16; Gal. 2:10; </a:t>
            </a:r>
            <a:r>
              <a:rPr lang="en-US" sz="2400" dirty="0" err="1">
                <a:solidFill>
                  <a:srgbClr val="000000"/>
                </a:solidFill>
                <a:latin typeface="Calibri" panose="020F0502020204030204" pitchFamily="34" charset="0"/>
              </a:rPr>
              <a:t>Js</a:t>
            </a:r>
            <a:r>
              <a:rPr lang="en-US" sz="2400" dirty="0">
                <a:solidFill>
                  <a:srgbClr val="000000"/>
                </a:solidFill>
                <a:latin typeface="Calibri" panose="020F0502020204030204" pitchFamily="34" charset="0"/>
              </a:rPr>
              <a:t>. 1:27; Ex. 23:6; Lev. 19:15; Psa. 82:3,4; 140:12; Prov. 29:7; 31:9; Isa. 1:17; Jer. 9:24; Mic. 6:8; Zech. 7:9,10; Matt. 23:23; Luke 4:18).</a:t>
            </a:r>
          </a:p>
        </p:txBody>
      </p:sp>
    </p:spTree>
    <p:extLst>
      <p:ext uri="{BB962C8B-B14F-4D97-AF65-F5344CB8AC3E}">
        <p14:creationId xmlns:p14="http://schemas.microsoft.com/office/powerpoint/2010/main" val="1230446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Doctrinal Survey</a:t>
            </a:r>
            <a:endParaRPr lang="en-US" b="1" dirty="0"/>
          </a:p>
        </p:txBody>
      </p:sp>
    </p:spTree>
    <p:extLst>
      <p:ext uri="{BB962C8B-B14F-4D97-AF65-F5344CB8AC3E}">
        <p14:creationId xmlns:p14="http://schemas.microsoft.com/office/powerpoint/2010/main" val="2518922056"/>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we doing this?</a:t>
            </a:r>
            <a:endParaRPr lang="en-US" dirty="0"/>
          </a:p>
        </p:txBody>
      </p:sp>
      <p:sp>
        <p:nvSpPr>
          <p:cNvPr id="3" name="Content Placeholder 2"/>
          <p:cNvSpPr>
            <a:spLocks noGrp="1"/>
          </p:cNvSpPr>
          <p:nvPr>
            <p:ph idx="1"/>
          </p:nvPr>
        </p:nvSpPr>
        <p:spPr/>
        <p:txBody>
          <a:bodyPr>
            <a:normAutofit/>
          </a:bodyPr>
          <a:lstStyle/>
          <a:p>
            <a:pPr>
              <a:spcBef>
                <a:spcPts val="0"/>
              </a:spcBef>
            </a:pPr>
            <a:r>
              <a:rPr lang="en-US" sz="2800" dirty="0"/>
              <a:t>Mandated by EFCA BOD</a:t>
            </a:r>
          </a:p>
          <a:p>
            <a:pPr marL="400041" lvl="1" indent="0">
              <a:spcBef>
                <a:spcPts val="0"/>
              </a:spcBef>
              <a:buNone/>
            </a:pPr>
            <a:r>
              <a:rPr lang="en-US" sz="1600" dirty="0"/>
              <a:t>(annual update; doctrinal survey every five years [2013]; SOF review, with possible revision, every 15-20 years [2023-2028])</a:t>
            </a:r>
          </a:p>
          <a:p>
            <a:pPr marL="0" indent="0">
              <a:spcBef>
                <a:spcPts val="0"/>
              </a:spcBef>
              <a:buNone/>
            </a:pPr>
            <a:endParaRPr lang="en-US" sz="2000" dirty="0"/>
          </a:p>
          <a:p>
            <a:r>
              <a:rPr lang="en-US" sz="2800" dirty="0"/>
              <a:t>The importance of the Bible, theology and doctrine in the EFCA.</a:t>
            </a:r>
          </a:p>
          <a:p>
            <a:endParaRPr lang="en-US" sz="2800" dirty="0"/>
          </a:p>
          <a:p>
            <a:pPr marL="914377" indent="-457189">
              <a:spcBef>
                <a:spcPts val="0"/>
              </a:spcBef>
              <a:buFont typeface="Courier New" panose="02070309020205020404" pitchFamily="49" charset="0"/>
              <a:buChar char="o"/>
            </a:pPr>
            <a:endParaRPr lang="en-US" dirty="0" smtClean="0"/>
          </a:p>
          <a:p>
            <a:pPr marL="0" indent="0">
              <a:spcBef>
                <a:spcPts val="0"/>
              </a:spcBef>
              <a:buNone/>
            </a:pPr>
            <a:r>
              <a:rPr lang="en-US" dirty="0"/>
              <a:t>	</a:t>
            </a:r>
            <a:r>
              <a:rPr lang="en-US" dirty="0" smtClean="0"/>
              <a:t>	</a:t>
            </a:r>
          </a:p>
          <a:p>
            <a:pPr marL="0" indent="0">
              <a:buNone/>
            </a:pPr>
            <a:endParaRPr lang="en-US" dirty="0"/>
          </a:p>
        </p:txBody>
      </p:sp>
    </p:spTree>
    <p:extLst>
      <p:ext uri="{BB962C8B-B14F-4D97-AF65-F5344CB8AC3E}">
        <p14:creationId xmlns:p14="http://schemas.microsoft.com/office/powerpoint/2010/main" val="26060042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was it structured?</a:t>
            </a:r>
            <a:endParaRPr lang="en-US" dirty="0"/>
          </a:p>
        </p:txBody>
      </p:sp>
      <p:sp>
        <p:nvSpPr>
          <p:cNvPr id="3" name="Content Placeholder 2"/>
          <p:cNvSpPr>
            <a:spLocks noGrp="1"/>
          </p:cNvSpPr>
          <p:nvPr>
            <p:ph idx="1"/>
          </p:nvPr>
        </p:nvSpPr>
        <p:spPr/>
        <p:txBody>
          <a:bodyPr>
            <a:normAutofit lnSpcReduction="10000"/>
          </a:bodyPr>
          <a:lstStyle/>
          <a:p>
            <a:pPr marL="0" indent="0">
              <a:spcBef>
                <a:spcPts val="0"/>
              </a:spcBef>
              <a:buNone/>
            </a:pPr>
            <a:endParaRPr lang="en-US" sz="2000" dirty="0"/>
          </a:p>
          <a:p>
            <a:pPr>
              <a:spcBef>
                <a:spcPts val="0"/>
              </a:spcBef>
            </a:pPr>
            <a:r>
              <a:rPr lang="en-US" sz="2800" dirty="0"/>
              <a:t>Assumed respondents affirm the SOF</a:t>
            </a:r>
          </a:p>
          <a:p>
            <a:pPr lvl="0"/>
            <a:r>
              <a:rPr lang="en-US" sz="2800" dirty="0">
                <a:solidFill>
                  <a:prstClr val="black"/>
                </a:solidFill>
              </a:rPr>
              <a:t>Questions and structure of the survey based on our Statement of Faith</a:t>
            </a:r>
          </a:p>
          <a:p>
            <a:pPr lvl="1">
              <a:buFont typeface="Courier New" panose="02070309020205020404" pitchFamily="49" charset="0"/>
              <a:buChar char="o"/>
            </a:pPr>
            <a:r>
              <a:rPr lang="en-US" sz="2400" dirty="0">
                <a:solidFill>
                  <a:prstClr val="black"/>
                </a:solidFill>
              </a:rPr>
              <a:t>Major doctrinal issues</a:t>
            </a:r>
          </a:p>
          <a:p>
            <a:pPr lvl="1">
              <a:buFont typeface="Courier New" panose="02070309020205020404" pitchFamily="49" charset="0"/>
              <a:buChar char="o"/>
            </a:pPr>
            <a:r>
              <a:rPr lang="en-US" sz="2400" dirty="0">
                <a:solidFill>
                  <a:prstClr val="black"/>
                </a:solidFill>
              </a:rPr>
              <a:t>“significance of silence” matters</a:t>
            </a:r>
          </a:p>
          <a:p>
            <a:pPr lvl="1">
              <a:buFont typeface="Courier New" panose="02070309020205020404" pitchFamily="49" charset="0"/>
              <a:buChar char="o"/>
            </a:pPr>
            <a:r>
              <a:rPr lang="en-US" sz="2400" dirty="0">
                <a:solidFill>
                  <a:prstClr val="black"/>
                </a:solidFill>
              </a:rPr>
              <a:t>Contemporary challenges</a:t>
            </a:r>
          </a:p>
          <a:p>
            <a:r>
              <a:rPr lang="en-US" sz="2800" dirty="0"/>
              <a:t>Anonymous</a:t>
            </a:r>
          </a:p>
          <a:p>
            <a:pPr lvl="0"/>
            <a:r>
              <a:rPr lang="en-US" sz="2800" dirty="0">
                <a:solidFill>
                  <a:prstClr val="black"/>
                </a:solidFill>
              </a:rPr>
              <a:t>Comments  </a:t>
            </a:r>
          </a:p>
          <a:p>
            <a:pPr marL="914377" indent="-457189">
              <a:spcBef>
                <a:spcPts val="0"/>
              </a:spcBef>
              <a:buFont typeface="Courier New" panose="02070309020205020404" pitchFamily="49" charset="0"/>
              <a:buChar char="o"/>
            </a:pPr>
            <a:endParaRPr lang="en-US" dirty="0" smtClean="0"/>
          </a:p>
          <a:p>
            <a:pPr marL="0" indent="0">
              <a:spcBef>
                <a:spcPts val="0"/>
              </a:spcBef>
              <a:buNone/>
            </a:pPr>
            <a:r>
              <a:rPr lang="en-US" dirty="0"/>
              <a:t>	</a:t>
            </a:r>
            <a:r>
              <a:rPr lang="en-US" dirty="0" smtClean="0"/>
              <a:t>	</a:t>
            </a:r>
          </a:p>
          <a:p>
            <a:pPr marL="0" indent="0">
              <a:buNone/>
            </a:pPr>
            <a:endParaRPr lang="en-US" dirty="0"/>
          </a:p>
        </p:txBody>
      </p:sp>
    </p:spTree>
    <p:extLst>
      <p:ext uri="{BB962C8B-B14F-4D97-AF65-F5344CB8AC3E}">
        <p14:creationId xmlns:p14="http://schemas.microsoft.com/office/powerpoint/2010/main" val="1566235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we desire to learn?</a:t>
            </a:r>
            <a:endParaRPr lang="en-US" dirty="0"/>
          </a:p>
        </p:txBody>
      </p:sp>
      <p:sp>
        <p:nvSpPr>
          <p:cNvPr id="3" name="Content Placeholder 2"/>
          <p:cNvSpPr>
            <a:spLocks noGrp="1"/>
          </p:cNvSpPr>
          <p:nvPr>
            <p:ph idx="1"/>
          </p:nvPr>
        </p:nvSpPr>
        <p:spPr/>
        <p:txBody>
          <a:bodyPr>
            <a:normAutofit/>
          </a:bodyPr>
          <a:lstStyle/>
          <a:p>
            <a:pPr marL="0" indent="0">
              <a:spcBef>
                <a:spcPts val="0"/>
              </a:spcBef>
              <a:buNone/>
            </a:pPr>
            <a:endParaRPr lang="en-US" sz="2000" dirty="0"/>
          </a:p>
          <a:p>
            <a:pPr>
              <a:spcBef>
                <a:spcPts val="0"/>
              </a:spcBef>
            </a:pPr>
            <a:r>
              <a:rPr lang="en-US" sz="2800" dirty="0"/>
              <a:t>Informational purposes, a doctrinal “pulse”</a:t>
            </a:r>
          </a:p>
          <a:p>
            <a:pPr marL="800080" indent="-338130">
              <a:spcBef>
                <a:spcPts val="0"/>
              </a:spcBef>
              <a:buFont typeface="Courier New" panose="02070309020205020404" pitchFamily="49" charset="0"/>
              <a:buChar char="o"/>
            </a:pPr>
            <a:r>
              <a:rPr lang="en-US" sz="2400" dirty="0"/>
              <a:t>What are there areas of disagreement among Evangelicals broadly which could become areas of controversy and conflict among us?</a:t>
            </a:r>
          </a:p>
          <a:p>
            <a:pPr marL="800080" indent="-338130">
              <a:spcBef>
                <a:spcPts val="0"/>
              </a:spcBef>
              <a:buFont typeface="Courier New" panose="02070309020205020404" pitchFamily="49" charset="0"/>
              <a:buChar char="o"/>
            </a:pPr>
            <a:r>
              <a:rPr lang="en-US" sz="2400" dirty="0"/>
              <a:t>What issues need to be addressed?</a:t>
            </a:r>
          </a:p>
          <a:p>
            <a:pPr marL="800080" indent="-338130">
              <a:spcBef>
                <a:spcPts val="0"/>
              </a:spcBef>
              <a:buFont typeface="Courier New" panose="02070309020205020404" pitchFamily="49" charset="0"/>
              <a:buChar char="o"/>
            </a:pPr>
            <a:r>
              <a:rPr lang="en-US" sz="2400" dirty="0"/>
              <a:t>Where is instruction needed?</a:t>
            </a:r>
          </a:p>
          <a:p>
            <a:pPr marL="800080" indent="-338130">
              <a:spcBef>
                <a:spcPts val="0"/>
              </a:spcBef>
              <a:buFont typeface="Courier New" panose="02070309020205020404" pitchFamily="49" charset="0"/>
              <a:buChar char="o"/>
            </a:pPr>
            <a:r>
              <a:rPr lang="en-US" sz="2400" dirty="0"/>
              <a:t>How can we help our pastors work through these issues?</a:t>
            </a:r>
          </a:p>
          <a:p>
            <a:pPr marL="800080" indent="-338130">
              <a:spcBef>
                <a:spcPts val="0"/>
              </a:spcBef>
              <a:buFont typeface="Courier New" panose="02070309020205020404" pitchFamily="49" charset="0"/>
              <a:buChar char="o"/>
            </a:pPr>
            <a:r>
              <a:rPr lang="en-US" sz="2400" dirty="0"/>
              <a:t>What are the theological trajectories – where are we headed?</a:t>
            </a:r>
          </a:p>
          <a:p>
            <a:pPr marL="914377" indent="-457189">
              <a:spcBef>
                <a:spcPts val="0"/>
              </a:spcBef>
              <a:buFont typeface="Courier New" panose="02070309020205020404" pitchFamily="49" charset="0"/>
              <a:buChar char="o"/>
            </a:pPr>
            <a:endParaRPr lang="en-US" dirty="0" smtClean="0"/>
          </a:p>
          <a:p>
            <a:pPr marL="0" indent="0">
              <a:spcBef>
                <a:spcPts val="0"/>
              </a:spcBef>
              <a:buNone/>
            </a:pPr>
            <a:r>
              <a:rPr lang="en-US" dirty="0"/>
              <a:t>	</a:t>
            </a:r>
            <a:r>
              <a:rPr lang="en-US" dirty="0" smtClean="0"/>
              <a:t>	</a:t>
            </a:r>
          </a:p>
          <a:p>
            <a:pPr marL="0" indent="0">
              <a:buNone/>
            </a:pPr>
            <a:endParaRPr lang="en-US" dirty="0"/>
          </a:p>
        </p:txBody>
      </p:sp>
    </p:spTree>
    <p:extLst>
      <p:ext uri="{BB962C8B-B14F-4D97-AF65-F5344CB8AC3E}">
        <p14:creationId xmlns:p14="http://schemas.microsoft.com/office/powerpoint/2010/main" val="2281897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received the survey?</a:t>
            </a:r>
            <a:endParaRPr lang="en-US" dirty="0"/>
          </a:p>
        </p:txBody>
      </p:sp>
      <p:sp>
        <p:nvSpPr>
          <p:cNvPr id="3" name="Content Placeholder 2"/>
          <p:cNvSpPr>
            <a:spLocks noGrp="1"/>
          </p:cNvSpPr>
          <p:nvPr>
            <p:ph idx="1"/>
          </p:nvPr>
        </p:nvSpPr>
        <p:spPr/>
        <p:txBody>
          <a:bodyPr/>
          <a:lstStyle/>
          <a:p>
            <a:r>
              <a:rPr lang="en-US" dirty="0" smtClean="0"/>
              <a:t>All senior pastors of EFC churches and everyone credentialed by the EFCA (not all in EFCA ministries)</a:t>
            </a:r>
          </a:p>
          <a:p>
            <a:pPr>
              <a:tabLst>
                <a:tab pos="573074" algn="l"/>
              </a:tabLst>
            </a:pPr>
            <a:r>
              <a:rPr lang="en-US" dirty="0" smtClean="0"/>
              <a:t>Survey taken from November 7, 2013 to December 7, 2013</a:t>
            </a:r>
          </a:p>
          <a:p>
            <a:pPr marL="0" indent="0">
              <a:buNone/>
              <a:tabLst>
                <a:tab pos="573074" algn="l"/>
              </a:tabLst>
            </a:pPr>
            <a:endParaRPr lang="en-US" sz="2200" dirty="0"/>
          </a:p>
        </p:txBody>
      </p:sp>
    </p:spTree>
    <p:extLst>
      <p:ext uri="{BB962C8B-B14F-4D97-AF65-F5344CB8AC3E}">
        <p14:creationId xmlns:p14="http://schemas.microsoft.com/office/powerpoint/2010/main" val="1089760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were some of the statistics?</a:t>
            </a:r>
            <a:endParaRPr lang="en-US" dirty="0"/>
          </a:p>
        </p:txBody>
      </p:sp>
      <p:sp>
        <p:nvSpPr>
          <p:cNvPr id="3" name="Content Placeholder 2"/>
          <p:cNvSpPr>
            <a:spLocks noGrp="1"/>
          </p:cNvSpPr>
          <p:nvPr>
            <p:ph idx="1"/>
          </p:nvPr>
        </p:nvSpPr>
        <p:spPr/>
        <p:txBody>
          <a:bodyPr>
            <a:normAutofit/>
          </a:bodyPr>
          <a:lstStyle/>
          <a:p>
            <a:pPr marL="0" indent="0">
              <a:spcBef>
                <a:spcPts val="0"/>
              </a:spcBef>
              <a:buNone/>
            </a:pPr>
            <a:endParaRPr lang="en-US" sz="2000" dirty="0"/>
          </a:p>
          <a:p>
            <a:pPr marL="457189" indent="-457189">
              <a:spcBef>
                <a:spcPts val="0"/>
              </a:spcBef>
            </a:pPr>
            <a:r>
              <a:rPr lang="en-US" sz="2800" dirty="0">
                <a:solidFill>
                  <a:prstClr val="black"/>
                </a:solidFill>
              </a:rPr>
              <a:t>1,928 emails sent; 1,074 responded: </a:t>
            </a:r>
            <a:r>
              <a:rPr lang="en-US" sz="2800" b="1" u="sng" dirty="0">
                <a:solidFill>
                  <a:prstClr val="black"/>
                </a:solidFill>
              </a:rPr>
              <a:t>55.7%!</a:t>
            </a:r>
            <a:r>
              <a:rPr lang="en-US" sz="2800" dirty="0">
                <a:solidFill>
                  <a:prstClr val="black"/>
                </a:solidFill>
              </a:rPr>
              <a:t> To a 46 question survey that took about 20-25 minutes!</a:t>
            </a:r>
            <a:endParaRPr lang="en-US" sz="2800" b="1" u="sng" dirty="0">
              <a:solidFill>
                <a:prstClr val="black"/>
              </a:solidFill>
            </a:endParaRPr>
          </a:p>
          <a:p>
            <a:pPr marL="457189" indent="-457189">
              <a:spcBef>
                <a:spcPts val="0"/>
              </a:spcBef>
            </a:pPr>
            <a:r>
              <a:rPr lang="en-US" sz="2800" dirty="0">
                <a:solidFill>
                  <a:prstClr val="black"/>
                </a:solidFill>
              </a:rPr>
              <a:t>74% of respondents were credentialed in the EFCA</a:t>
            </a:r>
          </a:p>
          <a:p>
            <a:pPr marL="457189" indent="-457189">
              <a:spcBef>
                <a:spcPts val="0"/>
              </a:spcBef>
            </a:pPr>
            <a:r>
              <a:rPr lang="en-US" sz="2800" dirty="0">
                <a:solidFill>
                  <a:prstClr val="black"/>
                </a:solidFill>
              </a:rPr>
              <a:t>38% credentialed over 20 years in the EFCA; 29% 11-20 years.</a:t>
            </a:r>
          </a:p>
          <a:p>
            <a:pPr marL="457189" indent="-457189">
              <a:spcBef>
                <a:spcPts val="0"/>
              </a:spcBef>
            </a:pPr>
            <a:r>
              <a:rPr lang="en-US" sz="2800" dirty="0">
                <a:solidFill>
                  <a:prstClr val="black"/>
                </a:solidFill>
              </a:rPr>
              <a:t>3,670 comments!</a:t>
            </a:r>
          </a:p>
          <a:p>
            <a:pPr marL="457189" indent="-457189">
              <a:spcBef>
                <a:spcPts val="0"/>
              </a:spcBef>
            </a:pPr>
            <a:r>
              <a:rPr lang="en-US" sz="2800" b="1" dirty="0">
                <a:solidFill>
                  <a:prstClr val="black"/>
                </a:solidFill>
              </a:rPr>
              <a:t>DOCTRINE MATTERS!</a:t>
            </a:r>
          </a:p>
          <a:p>
            <a:pPr marL="914377" indent="-457189">
              <a:spcBef>
                <a:spcPts val="0"/>
              </a:spcBef>
              <a:buFont typeface="Courier New" panose="02070309020205020404" pitchFamily="49" charset="0"/>
              <a:buChar char="o"/>
            </a:pPr>
            <a:endParaRPr lang="en-US" dirty="0" smtClean="0"/>
          </a:p>
          <a:p>
            <a:pPr marL="0" indent="0">
              <a:spcBef>
                <a:spcPts val="0"/>
              </a:spcBef>
              <a:buNone/>
            </a:pPr>
            <a:r>
              <a:rPr lang="en-US" dirty="0"/>
              <a:t>	</a:t>
            </a:r>
            <a:r>
              <a:rPr lang="en-US" dirty="0" smtClean="0"/>
              <a:t>	</a:t>
            </a:r>
          </a:p>
          <a:p>
            <a:pPr marL="0" indent="0">
              <a:buNone/>
            </a:pPr>
            <a:endParaRPr lang="en-US" dirty="0"/>
          </a:p>
        </p:txBody>
      </p:sp>
    </p:spTree>
    <p:extLst>
      <p:ext uri="{BB962C8B-B14F-4D97-AF65-F5344CB8AC3E}">
        <p14:creationId xmlns:p14="http://schemas.microsoft.com/office/powerpoint/2010/main" val="7607728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Surveys have both strengths and weaknesses.</a:t>
            </a:r>
            <a:endParaRPr lang="en-US" dirty="0"/>
          </a:p>
        </p:txBody>
      </p:sp>
      <p:sp>
        <p:nvSpPr>
          <p:cNvPr id="3" name="Content Placeholder 2"/>
          <p:cNvSpPr>
            <a:spLocks noGrp="1"/>
          </p:cNvSpPr>
          <p:nvPr>
            <p:ph idx="1"/>
          </p:nvPr>
        </p:nvSpPr>
        <p:spPr/>
        <p:txBody>
          <a:bodyPr>
            <a:normAutofit/>
          </a:bodyPr>
          <a:lstStyle/>
          <a:p>
            <a:pPr marL="914377" indent="-457189">
              <a:spcBef>
                <a:spcPts val="0"/>
              </a:spcBef>
            </a:pPr>
            <a:r>
              <a:rPr lang="en-US" dirty="0" smtClean="0"/>
              <a:t>Survey questions</a:t>
            </a:r>
          </a:p>
          <a:p>
            <a:pPr marL="914377" indent="-457189">
              <a:spcBef>
                <a:spcPts val="0"/>
              </a:spcBef>
            </a:pPr>
            <a:r>
              <a:rPr lang="en-US" dirty="0" smtClean="0"/>
              <a:t>Respondents</a:t>
            </a:r>
          </a:p>
          <a:p>
            <a:pPr marL="914377" indent="-457189">
              <a:spcBef>
                <a:spcPts val="0"/>
              </a:spcBef>
            </a:pPr>
            <a:r>
              <a:rPr lang="en-US" dirty="0" smtClean="0"/>
              <a:t>Definitions</a:t>
            </a:r>
          </a:p>
          <a:p>
            <a:pPr marL="914377" indent="-457189">
              <a:spcBef>
                <a:spcPts val="0"/>
              </a:spcBef>
            </a:pPr>
            <a:r>
              <a:rPr lang="en-US" dirty="0" smtClean="0"/>
              <a:t>Misunderstanding/confusion</a:t>
            </a:r>
          </a:p>
          <a:p>
            <a:pPr marL="914377" indent="-457189">
              <a:spcBef>
                <a:spcPts val="0"/>
              </a:spcBef>
            </a:pPr>
            <a:r>
              <a:rPr lang="en-US" dirty="0" smtClean="0"/>
              <a:t>“</a:t>
            </a:r>
            <a:r>
              <a:rPr lang="en-US" dirty="0"/>
              <a:t>P</a:t>
            </a:r>
            <a:r>
              <a:rPr lang="en-US" dirty="0" smtClean="0"/>
              <a:t>ulse</a:t>
            </a:r>
            <a:r>
              <a:rPr lang="en-US" dirty="0"/>
              <a:t>” at a point in </a:t>
            </a:r>
            <a:r>
              <a:rPr lang="en-US" dirty="0" smtClean="0"/>
              <a:t>time</a:t>
            </a:r>
          </a:p>
          <a:p>
            <a:pPr marL="914377" indent="-457189">
              <a:spcBef>
                <a:spcPts val="0"/>
              </a:spcBef>
            </a:pPr>
            <a:r>
              <a:rPr lang="en-US" dirty="0" smtClean="0"/>
              <a:t>Over interpret or under interpret</a:t>
            </a:r>
          </a:p>
          <a:p>
            <a:pPr marL="0" indent="0">
              <a:spcBef>
                <a:spcPts val="0"/>
              </a:spcBef>
              <a:buNone/>
            </a:pPr>
            <a:r>
              <a:rPr lang="en-US" dirty="0" smtClean="0"/>
              <a:t>	</a:t>
            </a:r>
          </a:p>
          <a:p>
            <a:pPr marL="0" indent="0">
              <a:buNone/>
            </a:pPr>
            <a:endParaRPr lang="en-US" dirty="0"/>
          </a:p>
        </p:txBody>
      </p:sp>
    </p:spTree>
    <p:extLst>
      <p:ext uri="{BB962C8B-B14F-4D97-AF65-F5344CB8AC3E}">
        <p14:creationId xmlns:p14="http://schemas.microsoft.com/office/powerpoint/2010/main" val="25511090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Assessments</a:t>
            </a:r>
            <a:endParaRPr lang="en-US" dirty="0"/>
          </a:p>
        </p:txBody>
      </p:sp>
      <p:sp>
        <p:nvSpPr>
          <p:cNvPr id="3" name="Content Placeholder 2"/>
          <p:cNvSpPr>
            <a:spLocks noGrp="1"/>
          </p:cNvSpPr>
          <p:nvPr>
            <p:ph idx="1"/>
          </p:nvPr>
        </p:nvSpPr>
        <p:spPr/>
        <p:txBody>
          <a:bodyPr>
            <a:normAutofit/>
          </a:bodyPr>
          <a:lstStyle/>
          <a:p>
            <a:pPr marL="914377" indent="-457189">
              <a:spcBef>
                <a:spcPts val="0"/>
              </a:spcBef>
            </a:pPr>
            <a:r>
              <a:rPr lang="en-US" dirty="0" smtClean="0"/>
              <a:t>Strong agreement on essential doctrinal truths</a:t>
            </a:r>
          </a:p>
          <a:p>
            <a:pPr marL="914377" indent="-457189">
              <a:spcBef>
                <a:spcPts val="0"/>
              </a:spcBef>
            </a:pPr>
            <a:r>
              <a:rPr lang="en-US" dirty="0"/>
              <a:t>B</a:t>
            </a:r>
            <a:r>
              <a:rPr lang="en-US" dirty="0" smtClean="0"/>
              <a:t>readth represented in the areas of “silence” </a:t>
            </a:r>
          </a:p>
          <a:p>
            <a:pPr marL="914377" indent="-457189">
              <a:spcBef>
                <a:spcPts val="0"/>
              </a:spcBef>
            </a:pPr>
            <a:r>
              <a:rPr lang="en-US" dirty="0" smtClean="0"/>
              <a:t>Need for instruction, education, information in some areas</a:t>
            </a:r>
          </a:p>
          <a:p>
            <a:pPr marL="914377" indent="-457189">
              <a:spcBef>
                <a:spcPts val="0"/>
              </a:spcBef>
            </a:pPr>
            <a:r>
              <a:rPr lang="en-US" dirty="0" smtClean="0"/>
              <a:t>Some appear to be outside of parameters</a:t>
            </a:r>
          </a:p>
          <a:p>
            <a:pPr marL="914377" indent="-457189">
              <a:spcBef>
                <a:spcPts val="0"/>
              </a:spcBef>
            </a:pPr>
            <a:r>
              <a:rPr lang="en-US" dirty="0" smtClean="0"/>
              <a:t>Addressed many of these issues over the years at the Theology Conference and in </a:t>
            </a:r>
            <a:r>
              <a:rPr lang="en-US" i="1" dirty="0" smtClean="0"/>
              <a:t>Evangelical Convictions</a:t>
            </a:r>
            <a:endParaRPr lang="en-US" dirty="0"/>
          </a:p>
        </p:txBody>
      </p:sp>
    </p:spTree>
    <p:extLst>
      <p:ext uri="{BB962C8B-B14F-4D97-AF65-F5344CB8AC3E}">
        <p14:creationId xmlns:p14="http://schemas.microsoft.com/office/powerpoint/2010/main" val="10670086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689952" y="1909186"/>
            <a:ext cx="10363200" cy="1500187"/>
          </a:xfrm>
        </p:spPr>
        <p:txBody>
          <a:bodyPr/>
          <a:lstStyle/>
          <a:p>
            <a:pPr algn="ctr"/>
            <a:r>
              <a:rPr lang="en-US" sz="6000" dirty="0">
                <a:latin typeface="Calibri Light" panose="020F0302020204030204" pitchFamily="34" charset="0"/>
              </a:rPr>
              <a:t> </a:t>
            </a:r>
            <a:r>
              <a:rPr lang="en-US" sz="6000" b="1" dirty="0">
                <a:latin typeface="Calibri Light" panose="020F0302020204030204" pitchFamily="34" charset="0"/>
              </a:rPr>
              <a:t>Rationale</a:t>
            </a:r>
          </a:p>
          <a:p>
            <a:endParaRPr lang="en-US" altLang="en-US" dirty="0" smtClean="0"/>
          </a:p>
        </p:txBody>
      </p:sp>
    </p:spTree>
    <p:extLst>
      <p:ext uri="{BB962C8B-B14F-4D97-AF65-F5344CB8AC3E}">
        <p14:creationId xmlns:p14="http://schemas.microsoft.com/office/powerpoint/2010/main" val="2380265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8229600" cy="1143000"/>
          </a:xfrm>
        </p:spPr>
        <p:txBody>
          <a:bodyPr>
            <a:noAutofit/>
          </a:bodyPr>
          <a:lstStyle/>
          <a:p>
            <a:r>
              <a:rPr lang="en-US" sz="6000" b="1" dirty="0" smtClean="0"/>
              <a:t>Article 8</a:t>
            </a:r>
            <a:br>
              <a:rPr lang="en-US" sz="6000" b="1" dirty="0" smtClean="0"/>
            </a:br>
            <a:r>
              <a:rPr lang="en-US" sz="6000" b="1" dirty="0" smtClean="0"/>
              <a:t>Christian Living</a:t>
            </a:r>
            <a:endParaRPr lang="en-US" sz="6000" b="1" dirty="0"/>
          </a:p>
        </p:txBody>
      </p:sp>
    </p:spTree>
    <p:extLst>
      <p:ext uri="{BB962C8B-B14F-4D97-AF65-F5344CB8AC3E}">
        <p14:creationId xmlns:p14="http://schemas.microsoft.com/office/powerpoint/2010/main" val="308709562"/>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653472"/>
            <a:ext cx="8595360" cy="5464384"/>
          </a:xfrm>
          <a:prstGeom prst="rect">
            <a:avLst/>
          </a:prstGeom>
        </p:spPr>
      </p:pic>
    </p:spTree>
    <p:extLst>
      <p:ext uri="{BB962C8B-B14F-4D97-AF65-F5344CB8AC3E}">
        <p14:creationId xmlns:p14="http://schemas.microsoft.com/office/powerpoint/2010/main" val="4183306112"/>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47047" y="888648"/>
            <a:ext cx="7519439" cy="3693319"/>
          </a:xfrm>
          <a:prstGeom prst="rect">
            <a:avLst/>
          </a:prstGeom>
          <a:noFill/>
        </p:spPr>
        <p:txBody>
          <a:bodyPr wrap="square" rtlCol="0">
            <a:spAutoFit/>
          </a:bodyPr>
          <a:lstStyle/>
          <a:p>
            <a:pPr marL="342891" indent="-342891">
              <a:buFont typeface="Arial" panose="020B0604020202020204" pitchFamily="34" charset="0"/>
              <a:buChar char="•"/>
            </a:pPr>
            <a:r>
              <a:rPr lang="en-US" sz="2400" dirty="0">
                <a:solidFill>
                  <a:prstClr val="black"/>
                </a:solidFill>
              </a:rPr>
              <a:t>Compassion and justice are equated with the gospel. 4.26%</a:t>
            </a:r>
          </a:p>
          <a:p>
            <a:pPr marL="342891" indent="-342891">
              <a:buFont typeface="Arial" panose="020B0604020202020204" pitchFamily="34" charset="0"/>
              <a:buChar char="•"/>
            </a:pPr>
            <a:r>
              <a:rPr lang="en-US" sz="2400" dirty="0">
                <a:solidFill>
                  <a:prstClr val="black"/>
                </a:solidFill>
              </a:rPr>
              <a:t>Compassion and justice are not the gospel but are a necessary outworking of the gospel. 69.92%</a:t>
            </a:r>
          </a:p>
          <a:p>
            <a:pPr marL="342891" indent="-342891">
              <a:buFont typeface="Arial" panose="020B0604020202020204" pitchFamily="34" charset="0"/>
              <a:buChar char="•"/>
            </a:pPr>
            <a:r>
              <a:rPr lang="en-US" sz="2400" dirty="0">
                <a:solidFill>
                  <a:prstClr val="black"/>
                </a:solidFill>
              </a:rPr>
              <a:t>Compassion and justice are not the gospel but biblical commands. 24.02%</a:t>
            </a:r>
          </a:p>
          <a:p>
            <a:pPr marL="342891" indent="-342891">
              <a:buFont typeface="Arial" panose="020B0604020202020204" pitchFamily="34" charset="0"/>
              <a:buChar char="•"/>
            </a:pPr>
            <a:r>
              <a:rPr lang="en-US" sz="2400" dirty="0">
                <a:solidFill>
                  <a:prstClr val="black"/>
                </a:solidFill>
              </a:rPr>
              <a:t>Compassion and justice have no relation to the gospel at all. 0.67%</a:t>
            </a:r>
          </a:p>
          <a:p>
            <a:pPr marL="342891" indent="-342891">
              <a:buFont typeface="Arial" panose="020B0604020202020204" pitchFamily="34" charset="0"/>
              <a:buChar char="•"/>
            </a:pPr>
            <a:r>
              <a:rPr lang="en-US" sz="2400" dirty="0">
                <a:solidFill>
                  <a:prstClr val="black"/>
                </a:solidFill>
              </a:rPr>
              <a:t>I am not sure how they relate. 1.12%</a:t>
            </a:r>
          </a:p>
          <a:p>
            <a:endParaRPr lang="en-US" dirty="0">
              <a:solidFill>
                <a:prstClr val="black"/>
              </a:solidFill>
            </a:endParaRPr>
          </a:p>
        </p:txBody>
      </p:sp>
    </p:spTree>
    <p:extLst>
      <p:ext uri="{BB962C8B-B14F-4D97-AF65-F5344CB8AC3E}">
        <p14:creationId xmlns:p14="http://schemas.microsoft.com/office/powerpoint/2010/main" val="3588829091"/>
      </p:ext>
    </p:extLst>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731985"/>
            <a:ext cx="8595360" cy="4959853"/>
          </a:xfrm>
          <a:prstGeom prst="rect">
            <a:avLst/>
          </a:prstGeom>
        </p:spPr>
      </p:pic>
    </p:spTree>
    <p:extLst>
      <p:ext uri="{BB962C8B-B14F-4D97-AF65-F5344CB8AC3E}">
        <p14:creationId xmlns:p14="http://schemas.microsoft.com/office/powerpoint/2010/main" val="3479970626"/>
      </p:ext>
    </p:extLst>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28552" y="1146224"/>
            <a:ext cx="4195572" cy="1200329"/>
          </a:xfrm>
          <a:prstGeom prst="rect">
            <a:avLst/>
          </a:prstGeom>
          <a:noFill/>
        </p:spPr>
        <p:txBody>
          <a:bodyPr wrap="none" rtlCol="0">
            <a:spAutoFit/>
          </a:bodyPr>
          <a:lstStyle/>
          <a:p>
            <a:pPr marL="285744" indent="-285744">
              <a:buFont typeface="Arial" panose="020B0604020202020204" pitchFamily="34" charset="0"/>
              <a:buChar char="•"/>
            </a:pPr>
            <a:r>
              <a:rPr lang="en-US" sz="2400" dirty="0">
                <a:solidFill>
                  <a:prstClr val="black"/>
                </a:solidFill>
              </a:rPr>
              <a:t>Very important: 41.51%</a:t>
            </a:r>
          </a:p>
          <a:p>
            <a:pPr marL="285744" indent="-285744">
              <a:buFont typeface="Arial" panose="020B0604020202020204" pitchFamily="34" charset="0"/>
              <a:buChar char="•"/>
            </a:pPr>
            <a:r>
              <a:rPr lang="en-US" sz="2400" dirty="0">
                <a:solidFill>
                  <a:prstClr val="black"/>
                </a:solidFill>
              </a:rPr>
              <a:t>Somewhat important: 48.14%</a:t>
            </a:r>
          </a:p>
          <a:p>
            <a:pPr marL="285744" indent="-285744">
              <a:buFont typeface="Arial" panose="020B0604020202020204" pitchFamily="34" charset="0"/>
              <a:buChar char="•"/>
            </a:pPr>
            <a:r>
              <a:rPr lang="en-US" sz="2400" dirty="0">
                <a:solidFill>
                  <a:prstClr val="black"/>
                </a:solidFill>
              </a:rPr>
              <a:t>Not important: 10.35%</a:t>
            </a:r>
          </a:p>
        </p:txBody>
      </p:sp>
    </p:spTree>
    <p:extLst>
      <p:ext uri="{BB962C8B-B14F-4D97-AF65-F5344CB8AC3E}">
        <p14:creationId xmlns:p14="http://schemas.microsoft.com/office/powerpoint/2010/main" val="2287132317"/>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4927" y="761994"/>
            <a:ext cx="8595360" cy="4663081"/>
          </a:xfrm>
          <a:prstGeom prst="rect">
            <a:avLst/>
          </a:prstGeom>
        </p:spPr>
      </p:pic>
    </p:spTree>
    <p:extLst>
      <p:ext uri="{BB962C8B-B14F-4D97-AF65-F5344CB8AC3E}">
        <p14:creationId xmlns:p14="http://schemas.microsoft.com/office/powerpoint/2010/main" val="1942364725"/>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28552" y="1146224"/>
            <a:ext cx="4195572" cy="1200329"/>
          </a:xfrm>
          <a:prstGeom prst="rect">
            <a:avLst/>
          </a:prstGeom>
          <a:noFill/>
        </p:spPr>
        <p:txBody>
          <a:bodyPr wrap="none" rtlCol="0">
            <a:spAutoFit/>
          </a:bodyPr>
          <a:lstStyle/>
          <a:p>
            <a:pPr marL="285744" indent="-285744">
              <a:buFont typeface="Arial" panose="020B0604020202020204" pitchFamily="34" charset="0"/>
              <a:buChar char="•"/>
            </a:pPr>
            <a:r>
              <a:rPr lang="en-US" sz="2400" dirty="0">
                <a:solidFill>
                  <a:prstClr val="black"/>
                </a:solidFill>
              </a:rPr>
              <a:t>Very important: 23.50%</a:t>
            </a:r>
          </a:p>
          <a:p>
            <a:pPr marL="285744" indent="-285744">
              <a:buFont typeface="Arial" panose="020B0604020202020204" pitchFamily="34" charset="0"/>
              <a:buChar char="•"/>
            </a:pPr>
            <a:r>
              <a:rPr lang="en-US" sz="2400" dirty="0">
                <a:solidFill>
                  <a:prstClr val="black"/>
                </a:solidFill>
              </a:rPr>
              <a:t>Somewhat important: 52.67%</a:t>
            </a:r>
          </a:p>
          <a:p>
            <a:pPr marL="285744" indent="-285744">
              <a:buFont typeface="Arial" panose="020B0604020202020204" pitchFamily="34" charset="0"/>
              <a:buChar char="•"/>
            </a:pPr>
            <a:r>
              <a:rPr lang="en-US" sz="2400" dirty="0">
                <a:solidFill>
                  <a:prstClr val="black"/>
                </a:solidFill>
              </a:rPr>
              <a:t>Not important: 23.84%</a:t>
            </a:r>
          </a:p>
        </p:txBody>
      </p:sp>
    </p:spTree>
    <p:extLst>
      <p:ext uri="{BB962C8B-B14F-4D97-AF65-F5344CB8AC3E}">
        <p14:creationId xmlns:p14="http://schemas.microsoft.com/office/powerpoint/2010/main" val="745498194"/>
      </p:ext>
    </p:extLst>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669633"/>
            <a:ext cx="8595360" cy="4900505"/>
          </a:xfrm>
          <a:prstGeom prst="rect">
            <a:avLst/>
          </a:prstGeom>
        </p:spPr>
      </p:pic>
    </p:spTree>
    <p:extLst>
      <p:ext uri="{BB962C8B-B14F-4D97-AF65-F5344CB8AC3E}">
        <p14:creationId xmlns:p14="http://schemas.microsoft.com/office/powerpoint/2010/main" val="822458255"/>
      </p:ext>
    </p:extLst>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28552" y="1146224"/>
            <a:ext cx="4195572" cy="1200329"/>
          </a:xfrm>
          <a:prstGeom prst="rect">
            <a:avLst/>
          </a:prstGeom>
          <a:noFill/>
        </p:spPr>
        <p:txBody>
          <a:bodyPr wrap="none" rtlCol="0">
            <a:spAutoFit/>
          </a:bodyPr>
          <a:lstStyle/>
          <a:p>
            <a:pPr marL="285744" indent="-285744">
              <a:buFont typeface="Arial" panose="020B0604020202020204" pitchFamily="34" charset="0"/>
              <a:buChar char="•"/>
            </a:pPr>
            <a:r>
              <a:rPr lang="en-US" sz="2400" dirty="0">
                <a:solidFill>
                  <a:prstClr val="black"/>
                </a:solidFill>
              </a:rPr>
              <a:t>Very important: 54.97%</a:t>
            </a:r>
          </a:p>
          <a:p>
            <a:pPr marL="285744" indent="-285744">
              <a:buFont typeface="Arial" panose="020B0604020202020204" pitchFamily="34" charset="0"/>
              <a:buChar char="•"/>
            </a:pPr>
            <a:r>
              <a:rPr lang="en-US" sz="2400" dirty="0">
                <a:solidFill>
                  <a:prstClr val="black"/>
                </a:solidFill>
              </a:rPr>
              <a:t>Somewhat important: 38.66%</a:t>
            </a:r>
          </a:p>
          <a:p>
            <a:pPr marL="285744" indent="-285744">
              <a:buFont typeface="Arial" panose="020B0604020202020204" pitchFamily="34" charset="0"/>
              <a:buChar char="•"/>
            </a:pPr>
            <a:r>
              <a:rPr lang="en-US" sz="2400" dirty="0">
                <a:solidFill>
                  <a:prstClr val="black"/>
                </a:solidFill>
              </a:rPr>
              <a:t>Not important: 6.37%</a:t>
            </a:r>
          </a:p>
        </p:txBody>
      </p:sp>
    </p:spTree>
    <p:extLst>
      <p:ext uri="{BB962C8B-B14F-4D97-AF65-F5344CB8AC3E}">
        <p14:creationId xmlns:p14="http://schemas.microsoft.com/office/powerpoint/2010/main" val="573451040"/>
      </p:ext>
    </p:extLst>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699651"/>
            <a:ext cx="8595360" cy="4663081"/>
          </a:xfrm>
          <a:prstGeom prst="rect">
            <a:avLst/>
          </a:prstGeom>
        </p:spPr>
      </p:pic>
    </p:spTree>
    <p:extLst>
      <p:ext uri="{BB962C8B-B14F-4D97-AF65-F5344CB8AC3E}">
        <p14:creationId xmlns:p14="http://schemas.microsoft.com/office/powerpoint/2010/main" val="232181357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32915" y="891229"/>
            <a:ext cx="7936636" cy="4893647"/>
          </a:xfrm>
          <a:prstGeom prst="rect">
            <a:avLst/>
          </a:prstGeom>
          <a:noFill/>
        </p:spPr>
        <p:txBody>
          <a:bodyPr wrap="square" rtlCol="0">
            <a:spAutoFit/>
          </a:bodyPr>
          <a:lstStyle/>
          <a:p>
            <a:r>
              <a:rPr lang="en-US" sz="2400" dirty="0"/>
              <a:t>1.  </a:t>
            </a:r>
            <a:r>
              <a:rPr lang="en-US" sz="2400" dirty="0">
                <a:latin typeface="Calibri" panose="020F0502020204030204" pitchFamily="34" charset="0"/>
              </a:rPr>
              <a:t>This kind of refreshing reminds us that the Bible alone is unchangeable, not a Statement of Faith or Creed, and is thus our ultimate authority.  Every doctrinal statement is a human product and should never be accorded the status of authority and permanence that is held by the Bible alone.</a:t>
            </a:r>
          </a:p>
          <a:p>
            <a:endParaRPr lang="en-US" sz="2400" dirty="0">
              <a:latin typeface="Calibri" panose="020F0502020204030204" pitchFamily="34" charset="0"/>
            </a:endParaRPr>
          </a:p>
          <a:p>
            <a:r>
              <a:rPr lang="en-US" sz="2400" dirty="0">
                <a:latin typeface="Calibri" panose="020F0502020204030204" pitchFamily="34" charset="0"/>
              </a:rPr>
              <a:t>2.  Every doctrinal statement is written at a specific time in a particular historical context.</a:t>
            </a:r>
          </a:p>
          <a:p>
            <a:endParaRPr lang="en-US" sz="2400" dirty="0">
              <a:latin typeface="Calibri" panose="020F0502020204030204" pitchFamily="34" charset="0"/>
            </a:endParaRPr>
          </a:p>
          <a:p>
            <a:r>
              <a:rPr lang="en-US" sz="2400" dirty="0">
                <a:latin typeface="Calibri" panose="020F0502020204030204" pitchFamily="34" charset="0"/>
              </a:rPr>
              <a:t>3.  Our key EFCA principle to preserve evangelical unity in the gospel is at the heart of our identity, and, more importantly, our theology.</a:t>
            </a:r>
          </a:p>
          <a:p>
            <a:endParaRPr lang="en-US" sz="2400" dirty="0"/>
          </a:p>
        </p:txBody>
      </p:sp>
    </p:spTree>
    <p:extLst>
      <p:ext uri="{BB962C8B-B14F-4D97-AF65-F5344CB8AC3E}">
        <p14:creationId xmlns:p14="http://schemas.microsoft.com/office/powerpoint/2010/main" val="1940904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28552" y="1146224"/>
            <a:ext cx="4195572" cy="1200329"/>
          </a:xfrm>
          <a:prstGeom prst="rect">
            <a:avLst/>
          </a:prstGeom>
          <a:noFill/>
        </p:spPr>
        <p:txBody>
          <a:bodyPr wrap="none" rtlCol="0">
            <a:spAutoFit/>
          </a:bodyPr>
          <a:lstStyle/>
          <a:p>
            <a:pPr marL="285744" indent="-285744">
              <a:buFont typeface="Arial" panose="020B0604020202020204" pitchFamily="34" charset="0"/>
              <a:buChar char="•"/>
            </a:pPr>
            <a:r>
              <a:rPr lang="en-US" sz="2400" dirty="0">
                <a:solidFill>
                  <a:prstClr val="black"/>
                </a:solidFill>
              </a:rPr>
              <a:t>Very important: 49.89%</a:t>
            </a:r>
          </a:p>
          <a:p>
            <a:pPr marL="285744" indent="-285744">
              <a:buFont typeface="Arial" panose="020B0604020202020204" pitchFamily="34" charset="0"/>
              <a:buChar char="•"/>
            </a:pPr>
            <a:r>
              <a:rPr lang="en-US" sz="2400" dirty="0">
                <a:solidFill>
                  <a:prstClr val="black"/>
                </a:solidFill>
              </a:rPr>
              <a:t>Somewhat important: 44.10%</a:t>
            </a:r>
          </a:p>
          <a:p>
            <a:pPr marL="285744" indent="-285744">
              <a:buFont typeface="Arial" panose="020B0604020202020204" pitchFamily="34" charset="0"/>
              <a:buChar char="•"/>
            </a:pPr>
            <a:r>
              <a:rPr lang="en-US" sz="2400" dirty="0">
                <a:solidFill>
                  <a:prstClr val="black"/>
                </a:solidFill>
              </a:rPr>
              <a:t>Not important: 6.01%</a:t>
            </a:r>
          </a:p>
        </p:txBody>
      </p:sp>
    </p:spTree>
    <p:extLst>
      <p:ext uri="{BB962C8B-B14F-4D97-AF65-F5344CB8AC3E}">
        <p14:creationId xmlns:p14="http://schemas.microsoft.com/office/powerpoint/2010/main" val="2526854545"/>
      </p:ext>
    </p:extLst>
  </p:cSld>
  <p:clrMapOvr>
    <a:masterClrMapping/>
  </p:clrMapOvr>
  <p:transition spd="slow">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590800" y="901828"/>
            <a:ext cx="6705600" cy="5262979"/>
          </a:xfrm>
          <a:prstGeom prst="rect">
            <a:avLst/>
          </a:prstGeom>
          <a:noFill/>
        </p:spPr>
        <p:txBody>
          <a:bodyPr wrap="square" rtlCol="0">
            <a:spAutoFit/>
          </a:bodyPr>
          <a:lstStyle/>
          <a:p>
            <a:pPr marL="342891" indent="-342891">
              <a:buFont typeface="Arial" panose="020B0604020202020204" pitchFamily="34" charset="0"/>
              <a:buChar char="•"/>
            </a:pPr>
            <a:r>
              <a:rPr lang="en-US" sz="2400" dirty="0">
                <a:solidFill>
                  <a:prstClr val="black"/>
                </a:solidFill>
              </a:rPr>
              <a:t>Strong affirmation (very and somewhat important) that the gospel has entailments to compassion and justice (94%) and generational diversity (94%)</a:t>
            </a:r>
          </a:p>
          <a:p>
            <a:pPr marL="342891" indent="-342891">
              <a:buFont typeface="Arial" panose="020B0604020202020204" pitchFamily="34" charset="0"/>
              <a:buChar char="•"/>
            </a:pPr>
            <a:r>
              <a:rPr lang="en-US" sz="2400" dirty="0">
                <a:solidFill>
                  <a:prstClr val="black"/>
                </a:solidFill>
              </a:rPr>
              <a:t>Strong affirmation (very and somewhat important) that compassion and justice (90%; 10% not important; 198 comments) and generational diversity (94%; 6% not important) manifest the gospel.</a:t>
            </a:r>
          </a:p>
          <a:p>
            <a:pPr marL="342891" indent="-342891">
              <a:buFont typeface="Arial" panose="020B0604020202020204" pitchFamily="34" charset="0"/>
              <a:buChar char="•"/>
            </a:pPr>
            <a:r>
              <a:rPr lang="en-US" sz="2400" dirty="0">
                <a:solidFill>
                  <a:prstClr val="black"/>
                </a:solidFill>
              </a:rPr>
              <a:t>Individuals taking the survey were more committed to these issues than were the local churches.</a:t>
            </a:r>
          </a:p>
          <a:p>
            <a:pPr marL="342891" indent="-342891">
              <a:buFont typeface="Arial" panose="020B0604020202020204" pitchFamily="34" charset="0"/>
              <a:buChar char="•"/>
            </a:pPr>
            <a:r>
              <a:rPr lang="en-US" sz="2400" dirty="0">
                <a:solidFill>
                  <a:prstClr val="black"/>
                </a:solidFill>
              </a:rPr>
              <a:t>Local context was important in responding to these questions.</a:t>
            </a:r>
          </a:p>
        </p:txBody>
      </p:sp>
    </p:spTree>
    <p:extLst>
      <p:ext uri="{BB962C8B-B14F-4D97-AF65-F5344CB8AC3E}">
        <p14:creationId xmlns:p14="http://schemas.microsoft.com/office/powerpoint/2010/main" val="42947559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590800" y="901828"/>
            <a:ext cx="6705600" cy="2677656"/>
          </a:xfrm>
          <a:prstGeom prst="rect">
            <a:avLst/>
          </a:prstGeom>
          <a:noFill/>
        </p:spPr>
        <p:txBody>
          <a:bodyPr wrap="square" rtlCol="0">
            <a:spAutoFit/>
          </a:bodyPr>
          <a:lstStyle/>
          <a:p>
            <a:r>
              <a:rPr lang="en-US" sz="2400" b="1" dirty="0" smtClean="0"/>
              <a:t>Framing Thoughts on Christians and Culture</a:t>
            </a:r>
          </a:p>
          <a:p>
            <a:pPr marL="342900" indent="-342900">
              <a:buFont typeface="Arial" panose="020B0604020202020204" pitchFamily="34" charset="0"/>
              <a:buChar char="•"/>
            </a:pPr>
            <a:r>
              <a:rPr lang="en-US" sz="2400" dirty="0" smtClean="0"/>
              <a:t>In </a:t>
            </a:r>
            <a:r>
              <a:rPr lang="en-US" sz="2400" dirty="0"/>
              <a:t>but not </a:t>
            </a:r>
            <a:r>
              <a:rPr lang="en-US" sz="2400" dirty="0" smtClean="0"/>
              <a:t>of: Jn. 17</a:t>
            </a:r>
            <a:endParaRPr lang="en-US" sz="2400" dirty="0"/>
          </a:p>
          <a:p>
            <a:pPr marL="342900" indent="-342900">
              <a:buFont typeface="Arial" panose="020B0604020202020204" pitchFamily="34" charset="0"/>
              <a:buChar char="•"/>
            </a:pPr>
            <a:r>
              <a:rPr lang="en-US" sz="2400" dirty="0"/>
              <a:t>Peter’s progressive transformation: Acts 2, 10, Gal. 2; Zacchaeus </a:t>
            </a:r>
            <a:r>
              <a:rPr lang="en-US" sz="2400" dirty="0" err="1"/>
              <a:t>Lk</a:t>
            </a:r>
            <a:r>
              <a:rPr lang="en-US" sz="2400" dirty="0"/>
              <a:t>. 19:1-10</a:t>
            </a:r>
          </a:p>
          <a:p>
            <a:pPr marL="342900" indent="-342900">
              <a:buFont typeface="Arial" panose="020B0604020202020204" pitchFamily="34" charset="0"/>
              <a:buChar char="•"/>
            </a:pPr>
            <a:r>
              <a:rPr lang="en-US" sz="2400" dirty="0"/>
              <a:t>Colony or outpost of </a:t>
            </a:r>
            <a:r>
              <a:rPr lang="en-US" sz="2400" dirty="0" smtClean="0"/>
              <a:t>heaven: Heb. 12:18-24</a:t>
            </a:r>
            <a:endParaRPr lang="en-US" sz="2400" dirty="0"/>
          </a:p>
          <a:p>
            <a:pPr marL="342900" indent="-342900">
              <a:buFont typeface="Arial" panose="020B0604020202020204" pitchFamily="34" charset="0"/>
              <a:buChar char="•"/>
            </a:pPr>
            <a:r>
              <a:rPr lang="en-US" sz="2400" dirty="0"/>
              <a:t>Indigenized and </a:t>
            </a:r>
            <a:r>
              <a:rPr lang="en-US" sz="2400" dirty="0" smtClean="0"/>
              <a:t>Pilgrim</a:t>
            </a:r>
            <a:endParaRPr lang="en-US" sz="2400" dirty="0"/>
          </a:p>
          <a:p>
            <a:pPr marL="342900" indent="-342900">
              <a:buFont typeface="Arial" panose="020B0604020202020204" pitchFamily="34" charset="0"/>
              <a:buChar char="•"/>
            </a:pPr>
            <a:r>
              <a:rPr lang="en-US" sz="2400" dirty="0" smtClean="0"/>
              <a:t>Multi-generational</a:t>
            </a:r>
            <a:r>
              <a:rPr lang="en-US" sz="2400" dirty="0"/>
              <a:t>, Multi-ethnic</a:t>
            </a:r>
            <a:r>
              <a:rPr lang="en-US" sz="2400" dirty="0"/>
              <a:t>, </a:t>
            </a:r>
            <a:r>
              <a:rPr lang="en-US" sz="2400" dirty="0"/>
              <a:t>M</a:t>
            </a:r>
            <a:r>
              <a:rPr lang="en-US" sz="2400" dirty="0" smtClean="0"/>
              <a:t>ulti-cultural</a:t>
            </a:r>
            <a:endParaRPr lang="en-US" sz="2400" dirty="0"/>
          </a:p>
        </p:txBody>
      </p:sp>
    </p:spTree>
    <p:extLst>
      <p:ext uri="{BB962C8B-B14F-4D97-AF65-F5344CB8AC3E}">
        <p14:creationId xmlns:p14="http://schemas.microsoft.com/office/powerpoint/2010/main" val="3773532961"/>
      </p:ext>
    </p:extLst>
  </p:cSld>
  <p:clrMapOvr>
    <a:masterClrMapping/>
  </p:clrMapOvr>
  <p:transition spd="slow">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Supreme Love, Joyful Sacrifice, Living Faith: The Great Commandment</a:t>
            </a:r>
            <a:endParaRPr lang="en-US" b="1" dirty="0"/>
          </a:p>
        </p:txBody>
      </p:sp>
    </p:spTree>
    <p:extLst>
      <p:ext uri="{BB962C8B-B14F-4D97-AF65-F5344CB8AC3E}">
        <p14:creationId xmlns:p14="http://schemas.microsoft.com/office/powerpoint/2010/main" val="8645569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963084" y="2122942"/>
            <a:ext cx="10363200" cy="1500187"/>
          </a:xfrm>
        </p:spPr>
        <p:txBody>
          <a:bodyPr/>
          <a:lstStyle/>
          <a:p>
            <a:pPr algn="ctr"/>
            <a:r>
              <a:rPr lang="en-US" sz="6000" dirty="0">
                <a:latin typeface="Calibri Light" panose="020F0302020204030204" pitchFamily="34" charset="0"/>
              </a:rPr>
              <a:t> </a:t>
            </a:r>
            <a:r>
              <a:rPr lang="en-US" sz="6000" b="1" dirty="0">
                <a:latin typeface="Calibri Light" panose="020F0302020204030204" pitchFamily="34" charset="0"/>
              </a:rPr>
              <a:t>Loving God Supremely</a:t>
            </a:r>
          </a:p>
          <a:p>
            <a:endParaRPr lang="en-US" altLang="en-US" dirty="0" smtClean="0"/>
          </a:p>
        </p:txBody>
      </p:sp>
    </p:spTree>
    <p:extLst>
      <p:ext uri="{BB962C8B-B14F-4D97-AF65-F5344CB8AC3E}">
        <p14:creationId xmlns:p14="http://schemas.microsoft.com/office/powerpoint/2010/main" val="14869976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524315"/>
          </a:xfrm>
          <a:prstGeom prst="rect">
            <a:avLst/>
          </a:prstGeom>
          <a:noFill/>
        </p:spPr>
        <p:txBody>
          <a:bodyPr wrap="square" rtlCol="0">
            <a:spAutoFit/>
          </a:bodyPr>
          <a:lstStyle/>
          <a:p>
            <a:r>
              <a:rPr lang="en-US" sz="2400" dirty="0">
                <a:solidFill>
                  <a:prstClr val="black"/>
                </a:solidFill>
              </a:rPr>
              <a:t>• God is the supreme object of our worship.</a:t>
            </a:r>
          </a:p>
          <a:p>
            <a:r>
              <a:rPr lang="en-US" sz="2400" dirty="0">
                <a:solidFill>
                  <a:prstClr val="black"/>
                </a:solidFill>
              </a:rPr>
              <a:t>• We love God when we express to him our thanksgiving and praise.</a:t>
            </a:r>
          </a:p>
          <a:p>
            <a:r>
              <a:rPr lang="en-US" sz="2400" dirty="0">
                <a:solidFill>
                  <a:prstClr val="black"/>
                </a:solidFill>
              </a:rPr>
              <a:t>• We love him when we long to hear his voice through the reading and exposition of his Word.</a:t>
            </a:r>
          </a:p>
          <a:p>
            <a:r>
              <a:rPr lang="en-US" sz="2400" dirty="0">
                <a:solidFill>
                  <a:prstClr val="black"/>
                </a:solidFill>
              </a:rPr>
              <a:t>• We love him when we acknowledge our dependence on him as we come to him in prayer.</a:t>
            </a:r>
          </a:p>
          <a:p>
            <a:r>
              <a:rPr lang="en-US" sz="2400" dirty="0">
                <a:solidFill>
                  <a:prstClr val="black"/>
                </a:solidFill>
              </a:rPr>
              <a:t>• We love him when we guard our affections, lest we be drawn away after other objects of our devotion, for anything that usurps God’s place in our hearts becomes an idol.</a:t>
            </a:r>
          </a:p>
          <a:p>
            <a:r>
              <a:rPr lang="en-US" sz="2400" dirty="0">
                <a:solidFill>
                  <a:prstClr val="black"/>
                </a:solidFill>
              </a:rPr>
              <a:t>• We love God when we humbly submit our wills in obedience to him.</a:t>
            </a:r>
          </a:p>
        </p:txBody>
      </p:sp>
    </p:spTree>
    <p:extLst>
      <p:ext uri="{BB962C8B-B14F-4D97-AF65-F5344CB8AC3E}">
        <p14:creationId xmlns:p14="http://schemas.microsoft.com/office/powerpoint/2010/main" val="12708289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493815" y="863724"/>
            <a:ext cx="10515600" cy="4351338"/>
          </a:xfrm>
        </p:spPr>
        <p:txBody>
          <a:bodyPr>
            <a:normAutofit/>
          </a:bodyPr>
          <a:lstStyle/>
          <a:p>
            <a:pPr>
              <a:buFont typeface="Wingdings" panose="05000000000000000000" pitchFamily="2" charset="2"/>
              <a:buNone/>
            </a:pPr>
            <a:r>
              <a:rPr lang="en-US" altLang="en-US" sz="2000" dirty="0"/>
              <a:t>Scripture speaks about the love of God in five distinguishable ways (cf. D. A. Carson,</a:t>
            </a:r>
            <a:r>
              <a:rPr lang="en-US" altLang="en-US" sz="2000" i="1" dirty="0"/>
              <a:t> The Difficult Doctrine of the Love of God</a:t>
            </a:r>
            <a:r>
              <a:rPr lang="en-US" altLang="en-US" sz="2000" dirty="0"/>
              <a:t>, [Wheaton: Crossway, 1999], 16-24):</a:t>
            </a:r>
          </a:p>
          <a:p>
            <a:pPr>
              <a:buFont typeface="Garamond" panose="02020404030301010803" pitchFamily="18" charset="0"/>
              <a:buAutoNum type="arabicPeriod"/>
            </a:pPr>
            <a:r>
              <a:rPr lang="en-US" altLang="en-US" sz="2000" dirty="0"/>
              <a:t>Unique love of the Father for the Son and the Son for the Father (</a:t>
            </a:r>
            <a:r>
              <a:rPr lang="en-US" altLang="en-US" sz="2000" dirty="0" err="1"/>
              <a:t>Jn</a:t>
            </a:r>
            <a:r>
              <a:rPr lang="en-US" altLang="en-US" sz="2000" dirty="0"/>
              <a:t> 3:35 5:20; 14:31, etc.).</a:t>
            </a:r>
          </a:p>
          <a:p>
            <a:pPr>
              <a:buFont typeface="Garamond" panose="02020404030301010803" pitchFamily="18" charset="0"/>
              <a:buAutoNum type="arabicPeriod"/>
            </a:pPr>
            <a:r>
              <a:rPr lang="en-US" altLang="en-US" sz="2000" dirty="0"/>
              <a:t>God’s providential love over all he has made (cf. ‘common grace’) – Gen 1 – it is ‘good’; Mt 10:29.</a:t>
            </a:r>
          </a:p>
          <a:p>
            <a:pPr>
              <a:buFont typeface="Garamond" panose="02020404030301010803" pitchFamily="18" charset="0"/>
              <a:buAutoNum type="arabicPeriod"/>
            </a:pPr>
            <a:r>
              <a:rPr lang="en-US" altLang="en-US" sz="2000" dirty="0"/>
              <a:t>God’s salvific stance toward a fallen world (</a:t>
            </a:r>
            <a:r>
              <a:rPr lang="en-US" altLang="en-US" sz="2000" dirty="0" err="1"/>
              <a:t>Jn</a:t>
            </a:r>
            <a:r>
              <a:rPr lang="en-US" altLang="en-US" sz="2000" dirty="0"/>
              <a:t> 3:16, here refers to the moral order in willful/culpable rebellion against God; cf. </a:t>
            </a:r>
            <a:r>
              <a:rPr lang="en-US" altLang="en-US" sz="2000" dirty="0" err="1"/>
              <a:t>Ezk</a:t>
            </a:r>
            <a:r>
              <a:rPr lang="en-US" altLang="en-US" sz="2000" dirty="0"/>
              <a:t> 33:11).</a:t>
            </a:r>
          </a:p>
          <a:p>
            <a:pPr>
              <a:buFont typeface="Garamond" panose="02020404030301010803" pitchFamily="18" charset="0"/>
              <a:buAutoNum type="arabicPeriod"/>
            </a:pPr>
            <a:r>
              <a:rPr lang="en-US" altLang="en-US" sz="2000" dirty="0"/>
              <a:t>God’s particular, effective, selecting love toward his elect (e.g. Israel, church, individuals – Dt 7:7-8; 10:14-15; Mal 1:2-3; </a:t>
            </a:r>
            <a:r>
              <a:rPr lang="en-US" altLang="en-US" sz="2000" dirty="0" err="1"/>
              <a:t>Eph</a:t>
            </a:r>
            <a:r>
              <a:rPr lang="en-US" altLang="en-US" sz="2000" dirty="0"/>
              <a:t> 1:4ff; 5:25; 1 </a:t>
            </a:r>
            <a:r>
              <a:rPr lang="en-US" altLang="en-US" sz="2000" dirty="0" err="1"/>
              <a:t>Jn</a:t>
            </a:r>
            <a:r>
              <a:rPr lang="en-US" altLang="en-US" sz="2000" dirty="0"/>
              <a:t> 4:8-10).</a:t>
            </a:r>
          </a:p>
          <a:p>
            <a:pPr>
              <a:buFont typeface="Garamond" panose="02020404030301010803" pitchFamily="18" charset="0"/>
              <a:buAutoNum type="arabicPeriod"/>
            </a:pPr>
            <a:r>
              <a:rPr lang="en-US" altLang="en-US" sz="2000" dirty="0"/>
              <a:t>God’s love toward his own people in a provisional or conditional way – conditional, that is, on obedience.  This does not have to do with how we become Christians, but with our relationship with the Lord once we know him (cf. Ex 20:6; Ps 103:9-11, 13, 17-18; Jude 21; </a:t>
            </a:r>
            <a:r>
              <a:rPr lang="en-US" altLang="en-US" sz="2000" dirty="0" err="1"/>
              <a:t>Jn</a:t>
            </a:r>
            <a:r>
              <a:rPr lang="en-US" altLang="en-US" sz="2000" dirty="0"/>
              <a:t> 15:9-10).</a:t>
            </a:r>
          </a:p>
          <a:p>
            <a:pPr>
              <a:buFont typeface="Wingdings" panose="05000000000000000000" pitchFamily="2" charset="2"/>
              <a:buNone/>
            </a:pPr>
            <a:endParaRPr lang="en-US" altLang="en-US" sz="2000" dirty="0"/>
          </a:p>
          <a:p>
            <a:endParaRPr lang="en-US" altLang="en-US" sz="2000" dirty="0"/>
          </a:p>
        </p:txBody>
      </p:sp>
    </p:spTree>
    <p:extLst>
      <p:ext uri="{BB962C8B-B14F-4D97-AF65-F5344CB8AC3E}">
        <p14:creationId xmlns:p14="http://schemas.microsoft.com/office/powerpoint/2010/main" val="22242371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885702" y="1006228"/>
            <a:ext cx="10515600" cy="4351338"/>
          </a:xfrm>
        </p:spPr>
        <p:txBody>
          <a:bodyPr>
            <a:normAutofit/>
          </a:bodyPr>
          <a:lstStyle/>
          <a:p>
            <a:pPr>
              <a:buFont typeface="Wingdings" panose="05000000000000000000" pitchFamily="2" charset="2"/>
              <a:buNone/>
            </a:pPr>
            <a:r>
              <a:rPr lang="en-US" altLang="en-US" sz="2000" dirty="0"/>
              <a:t>We must not absolutize any one of these, but rather understand them as complementary.</a:t>
            </a:r>
          </a:p>
          <a:p>
            <a:pPr>
              <a:buFont typeface="Garamond" panose="02020404030301010803" pitchFamily="18" charset="0"/>
              <a:buAutoNum type="arabicPeriod"/>
            </a:pPr>
            <a:r>
              <a:rPr lang="en-US" altLang="en-US" sz="2000" dirty="0"/>
              <a:t>If we absolutize the intra-Trinitarian love of God as the model of God’s loving relationships we must remember that that relationship is one of perfection, untarnished by sin.  But it takes too little account of how God manifests himself towards us – his rebellious image-bearers in love </a:t>
            </a:r>
            <a:r>
              <a:rPr lang="en-US" altLang="en-US" sz="2000" i="1" dirty="0"/>
              <a:t>and</a:t>
            </a:r>
            <a:r>
              <a:rPr lang="en-US" altLang="en-US" sz="2000" dirty="0"/>
              <a:t> wrath.</a:t>
            </a:r>
          </a:p>
          <a:p>
            <a:pPr>
              <a:buFont typeface="Garamond" panose="02020404030301010803" pitchFamily="18" charset="0"/>
              <a:buAutoNum type="arabicPeriod"/>
            </a:pPr>
            <a:r>
              <a:rPr lang="en-US" altLang="en-US" sz="2000" dirty="0"/>
              <a:t>If God’s love is nothing more than his providential ordering of everything this is not far from a beneficent “force.”  It says little about the story of Scripture – cross, resurrection, new creation.</a:t>
            </a:r>
          </a:p>
          <a:p>
            <a:pPr>
              <a:buFont typeface="Garamond" panose="02020404030301010803" pitchFamily="18" charset="0"/>
              <a:buAutoNum type="arabicPeriod"/>
            </a:pPr>
            <a:r>
              <a:rPr lang="en-US" altLang="en-US" sz="2000" dirty="0"/>
              <a:t>If God’s love is exclusively portrayed as an inviting, yearning, sinner-seeking passion, then this, too, takes little account of God’s justice, sovereignty, holiness, and glory.</a:t>
            </a:r>
          </a:p>
          <a:p>
            <a:pPr>
              <a:buFont typeface="Garamond" panose="02020404030301010803" pitchFamily="18" charset="0"/>
              <a:buAutoNum type="arabicPeriod"/>
            </a:pPr>
            <a:r>
              <a:rPr lang="en-US" altLang="en-US" sz="2000" dirty="0"/>
              <a:t>If God’s love exclusively refers to his love for the elect, it is too easy to drift toward a simple and absolute bifurcation: God loves the elect and hates the reprobate.  But this, too, is one-sided.</a:t>
            </a:r>
          </a:p>
          <a:p>
            <a:pPr>
              <a:buFont typeface="Garamond" panose="02020404030301010803" pitchFamily="18" charset="0"/>
              <a:buAutoNum type="arabicPeriod"/>
            </a:pPr>
            <a:r>
              <a:rPr lang="en-US" altLang="en-US" sz="2000" dirty="0"/>
              <a:t>If God’s love is exclusively tied to human obedience, then it might lead to a merit theology, endless fretting about whether we have been good enough today to enjoy the love of God, etc.</a:t>
            </a:r>
          </a:p>
          <a:p>
            <a:pPr>
              <a:buFont typeface="Garamond" panose="02020404030301010803" pitchFamily="18" charset="0"/>
              <a:buAutoNum type="arabicPeriod"/>
            </a:pPr>
            <a:endParaRPr lang="en-US" altLang="en-US" sz="2000" dirty="0"/>
          </a:p>
        </p:txBody>
      </p:sp>
    </p:spTree>
    <p:extLst>
      <p:ext uri="{BB962C8B-B14F-4D97-AF65-F5344CB8AC3E}">
        <p14:creationId xmlns:p14="http://schemas.microsoft.com/office/powerpoint/2010/main" val="37244442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571198" y="1647929"/>
            <a:ext cx="10363200" cy="1500187"/>
          </a:xfrm>
        </p:spPr>
        <p:txBody>
          <a:bodyPr/>
          <a:lstStyle/>
          <a:p>
            <a:pPr algn="ctr"/>
            <a:r>
              <a:rPr lang="en-US" sz="6000" dirty="0">
                <a:latin typeface="Calibri Light" panose="020F0302020204030204" pitchFamily="34" charset="0"/>
              </a:rPr>
              <a:t> </a:t>
            </a:r>
            <a:r>
              <a:rPr lang="en-US" sz="5800" b="1" dirty="0">
                <a:latin typeface="Calibri Light" panose="020F0302020204030204" pitchFamily="34" charset="0"/>
              </a:rPr>
              <a:t>Loving Others Sacrificially</a:t>
            </a:r>
            <a:endParaRPr lang="en-US" altLang="en-US" sz="5800" dirty="0"/>
          </a:p>
        </p:txBody>
      </p:sp>
    </p:spTree>
    <p:extLst>
      <p:ext uri="{BB962C8B-B14F-4D97-AF65-F5344CB8AC3E}">
        <p14:creationId xmlns:p14="http://schemas.microsoft.com/office/powerpoint/2010/main" val="41888873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832455" y="1790432"/>
            <a:ext cx="10363200" cy="1500187"/>
          </a:xfrm>
        </p:spPr>
        <p:txBody>
          <a:bodyPr/>
          <a:lstStyle/>
          <a:p>
            <a:pPr algn="ctr"/>
            <a:r>
              <a:rPr lang="en-US" sz="6000" dirty="0">
                <a:latin typeface="Calibri Light" panose="020F0302020204030204" pitchFamily="34" charset="0"/>
              </a:rPr>
              <a:t> </a:t>
            </a:r>
            <a:r>
              <a:rPr lang="en-US" sz="6000" b="1" dirty="0">
                <a:latin typeface="Calibri Light" panose="020F0302020204030204" pitchFamily="34" charset="0"/>
              </a:rPr>
              <a:t>Caring for One Another</a:t>
            </a:r>
            <a:endParaRPr lang="en-US" altLang="en-US" sz="5800" b="1" dirty="0"/>
          </a:p>
        </p:txBody>
      </p:sp>
    </p:spTree>
    <p:extLst>
      <p:ext uri="{BB962C8B-B14F-4D97-AF65-F5344CB8AC3E}">
        <p14:creationId xmlns:p14="http://schemas.microsoft.com/office/powerpoint/2010/main" val="8663195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2193047" y="3750097"/>
            <a:ext cx="7772400" cy="1500187"/>
          </a:xfrm>
        </p:spPr>
        <p:txBody>
          <a:bodyPr/>
          <a:lstStyle/>
          <a:p>
            <a:pPr algn="ctr"/>
            <a:r>
              <a:rPr lang="en-US" sz="6000" b="1" dirty="0">
                <a:latin typeface="Calibri Light" panose="020F0302020204030204" pitchFamily="34" charset="0"/>
              </a:rPr>
              <a:t>Themes of the Proposed Revision</a:t>
            </a:r>
          </a:p>
          <a:p>
            <a:pPr algn="ctr"/>
            <a:endParaRPr lang="en-US" sz="6000" b="1" dirty="0">
              <a:latin typeface="Calibri Light" panose="020F0302020204030204" pitchFamily="34" charset="0"/>
            </a:endParaRPr>
          </a:p>
          <a:p>
            <a:endParaRPr lang="en-US" altLang="en-US" dirty="0" smtClean="0"/>
          </a:p>
        </p:txBody>
      </p:sp>
    </p:spTree>
    <p:extLst>
      <p:ext uri="{BB962C8B-B14F-4D97-AF65-F5344CB8AC3E}">
        <p14:creationId xmlns:p14="http://schemas.microsoft.com/office/powerpoint/2010/main" val="140198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893647"/>
          </a:xfrm>
          <a:prstGeom prst="rect">
            <a:avLst/>
          </a:prstGeom>
          <a:noFill/>
        </p:spPr>
        <p:txBody>
          <a:bodyPr wrap="square" rtlCol="0">
            <a:spAutoFit/>
          </a:bodyPr>
          <a:lstStyle/>
          <a:p>
            <a:r>
              <a:rPr lang="en-US" sz="2400" dirty="0">
                <a:solidFill>
                  <a:prstClr val="black"/>
                </a:solidFill>
              </a:rPr>
              <a:t>The New Testament is laced with calls to this kind of love, with a myriad of “one another” passages. We are to—</a:t>
            </a:r>
          </a:p>
          <a:p>
            <a:r>
              <a:rPr lang="en-US" sz="2400" dirty="0">
                <a:solidFill>
                  <a:prstClr val="black"/>
                </a:solidFill>
              </a:rPr>
              <a:t>• “be devoted to one another” (Rom. 12:10)</a:t>
            </a:r>
          </a:p>
          <a:p>
            <a:r>
              <a:rPr lang="en-US" sz="2400" dirty="0">
                <a:solidFill>
                  <a:prstClr val="black"/>
                </a:solidFill>
              </a:rPr>
              <a:t>• “honor one another above ourselves” (Rom. 12:10)</a:t>
            </a:r>
          </a:p>
          <a:p>
            <a:r>
              <a:rPr lang="en-US" sz="2400" dirty="0">
                <a:solidFill>
                  <a:prstClr val="black"/>
                </a:solidFill>
              </a:rPr>
              <a:t>• “live in harmony with one another” (Rom. 12:16; 1 Pet. 3:8)</a:t>
            </a:r>
          </a:p>
          <a:p>
            <a:r>
              <a:rPr lang="en-US" sz="2400" dirty="0">
                <a:solidFill>
                  <a:prstClr val="black"/>
                </a:solidFill>
              </a:rPr>
              <a:t>• “stop passing judgment on one another” (Rom. 14:13)</a:t>
            </a:r>
          </a:p>
          <a:p>
            <a:r>
              <a:rPr lang="en-US" sz="2400" dirty="0">
                <a:solidFill>
                  <a:prstClr val="black"/>
                </a:solidFill>
              </a:rPr>
              <a:t>• “accept one another, just as Christ accepted you” (Rom. 15:7)</a:t>
            </a:r>
          </a:p>
          <a:p>
            <a:r>
              <a:rPr lang="en-US" sz="2400" dirty="0">
                <a:solidFill>
                  <a:prstClr val="black"/>
                </a:solidFill>
              </a:rPr>
              <a:t>• “instruct one another” (Rom. 15:14)</a:t>
            </a:r>
          </a:p>
          <a:p>
            <a:r>
              <a:rPr lang="en-US" sz="2400" dirty="0">
                <a:solidFill>
                  <a:prstClr val="black"/>
                </a:solidFill>
              </a:rPr>
              <a:t>• “greet one another with a holy kiss” (2 Cor. 13:12)</a:t>
            </a:r>
          </a:p>
          <a:p>
            <a:r>
              <a:rPr lang="en-US" sz="2400" dirty="0">
                <a:solidFill>
                  <a:prstClr val="black"/>
                </a:solidFill>
              </a:rPr>
              <a:t>• “serve one another in love” (Gal. 5:13)</a:t>
            </a:r>
          </a:p>
          <a:p>
            <a:r>
              <a:rPr lang="en-US" sz="2400" dirty="0">
                <a:solidFill>
                  <a:prstClr val="black"/>
                </a:solidFill>
              </a:rPr>
              <a:t>• “be kind and compassionate to one another” (Eph. 4:32)</a:t>
            </a:r>
          </a:p>
        </p:txBody>
      </p:sp>
    </p:spTree>
    <p:extLst>
      <p:ext uri="{BB962C8B-B14F-4D97-AF65-F5344CB8AC3E}">
        <p14:creationId xmlns:p14="http://schemas.microsoft.com/office/powerpoint/2010/main" val="8048641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15488" y="310542"/>
            <a:ext cx="7688689" cy="6370975"/>
          </a:xfrm>
          <a:prstGeom prst="rect">
            <a:avLst/>
          </a:prstGeom>
          <a:noFill/>
        </p:spPr>
        <p:txBody>
          <a:bodyPr wrap="square" rtlCol="0">
            <a:spAutoFit/>
          </a:bodyPr>
          <a:lstStyle/>
          <a:p>
            <a:r>
              <a:rPr lang="en-US" sz="2400" dirty="0">
                <a:solidFill>
                  <a:prstClr val="black"/>
                </a:solidFill>
              </a:rPr>
              <a:t>• “speak to one another with psalms, hymns and spiritual</a:t>
            </a:r>
          </a:p>
          <a:p>
            <a:r>
              <a:rPr lang="en-US" sz="2400" dirty="0">
                <a:solidFill>
                  <a:prstClr val="black"/>
                </a:solidFill>
              </a:rPr>
              <a:t>songs” (Eph. 5:19)</a:t>
            </a:r>
          </a:p>
          <a:p>
            <a:r>
              <a:rPr lang="en-US" sz="2400" dirty="0">
                <a:solidFill>
                  <a:prstClr val="black"/>
                </a:solidFill>
              </a:rPr>
              <a:t>• “submit to one another out of reverence for Christ” (Eph.</a:t>
            </a:r>
          </a:p>
          <a:p>
            <a:r>
              <a:rPr lang="en-US" sz="2400" dirty="0">
                <a:solidFill>
                  <a:prstClr val="black"/>
                </a:solidFill>
              </a:rPr>
              <a:t>5:21)</a:t>
            </a:r>
          </a:p>
          <a:p>
            <a:r>
              <a:rPr lang="en-US" sz="2400" dirty="0">
                <a:solidFill>
                  <a:prstClr val="black"/>
                </a:solidFill>
              </a:rPr>
              <a:t>• “bear with each other and forgive whatever grievances you may have against one another” (Col. 3:13; Eph. 4:2)</a:t>
            </a:r>
          </a:p>
          <a:p>
            <a:r>
              <a:rPr lang="en-US" sz="2400" dirty="0">
                <a:solidFill>
                  <a:prstClr val="black"/>
                </a:solidFill>
              </a:rPr>
              <a:t>• “teach and admonish one another with all wisdom” (Col.</a:t>
            </a:r>
          </a:p>
          <a:p>
            <a:r>
              <a:rPr lang="en-US" sz="2400" dirty="0">
                <a:solidFill>
                  <a:prstClr val="black"/>
                </a:solidFill>
              </a:rPr>
              <a:t>3:16)</a:t>
            </a:r>
          </a:p>
          <a:p>
            <a:r>
              <a:rPr lang="en-US" sz="2400" dirty="0">
                <a:solidFill>
                  <a:prstClr val="black"/>
                </a:solidFill>
              </a:rPr>
              <a:t>• “encourage one another and build each other up” (1 Thess. 5:11)</a:t>
            </a:r>
          </a:p>
          <a:p>
            <a:r>
              <a:rPr lang="en-US" sz="2400" dirty="0">
                <a:solidFill>
                  <a:prstClr val="black"/>
                </a:solidFill>
              </a:rPr>
              <a:t>• “spur one another on toward love and good deeds” (Heb.</a:t>
            </a:r>
          </a:p>
          <a:p>
            <a:r>
              <a:rPr lang="en-US" sz="2400" dirty="0">
                <a:solidFill>
                  <a:prstClr val="black"/>
                </a:solidFill>
              </a:rPr>
              <a:t>10:24)</a:t>
            </a:r>
          </a:p>
          <a:p>
            <a:r>
              <a:rPr lang="en-US" sz="2400" dirty="0">
                <a:solidFill>
                  <a:prstClr val="black"/>
                </a:solidFill>
              </a:rPr>
              <a:t>• “love one another deeply, from the heart” (1 Pet. 1:22)</a:t>
            </a:r>
          </a:p>
          <a:p>
            <a:r>
              <a:rPr lang="en-US" sz="2400" dirty="0">
                <a:solidFill>
                  <a:prstClr val="black"/>
                </a:solidFill>
              </a:rPr>
              <a:t>• “offer hospitality to one another without grumbling” (1 Pet. 4:9)</a:t>
            </a:r>
          </a:p>
          <a:p>
            <a:r>
              <a:rPr lang="en-US" sz="2400" dirty="0">
                <a:solidFill>
                  <a:prstClr val="black"/>
                </a:solidFill>
              </a:rPr>
              <a:t>• “clothe ourselves with humility toward one another” (1 Pet. 5:5)</a:t>
            </a:r>
          </a:p>
        </p:txBody>
      </p:sp>
    </p:spTree>
    <p:extLst>
      <p:ext uri="{BB962C8B-B14F-4D97-AF65-F5344CB8AC3E}">
        <p14:creationId xmlns:p14="http://schemas.microsoft.com/office/powerpoint/2010/main" val="22029973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844331" y="1992313"/>
            <a:ext cx="10363200" cy="1500187"/>
          </a:xfrm>
        </p:spPr>
        <p:txBody>
          <a:bodyPr/>
          <a:lstStyle/>
          <a:p>
            <a:pPr algn="ctr"/>
            <a:r>
              <a:rPr lang="en-US" sz="6000" b="1" dirty="0">
                <a:latin typeface="Calibri Light" panose="020F0302020204030204" pitchFamily="34" charset="0"/>
              </a:rPr>
              <a:t> Compassion Toward the Poor</a:t>
            </a:r>
            <a:endParaRPr lang="en-US" altLang="en-US" sz="5800" b="1" dirty="0"/>
          </a:p>
        </p:txBody>
      </p:sp>
    </p:spTree>
    <p:extLst>
      <p:ext uri="{BB962C8B-B14F-4D97-AF65-F5344CB8AC3E}">
        <p14:creationId xmlns:p14="http://schemas.microsoft.com/office/powerpoint/2010/main" val="39583082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524315"/>
          </a:xfrm>
          <a:prstGeom prst="rect">
            <a:avLst/>
          </a:prstGeom>
          <a:noFill/>
        </p:spPr>
        <p:txBody>
          <a:bodyPr wrap="square" rtlCol="0">
            <a:spAutoFit/>
          </a:bodyPr>
          <a:lstStyle/>
          <a:p>
            <a:r>
              <a:rPr lang="en-US" sz="2400" dirty="0">
                <a:solidFill>
                  <a:prstClr val="black"/>
                </a:solidFill>
              </a:rPr>
              <a:t>The Bible is quite explicit and realistic about this</a:t>
            </a:r>
          </a:p>
          <a:p>
            <a:r>
              <a:rPr lang="en-US" sz="2400" dirty="0">
                <a:solidFill>
                  <a:prstClr val="black"/>
                </a:solidFill>
              </a:rPr>
              <a:t>responsibility: “There will always be poor people in the land. Therefore I command you to be openhanded toward your brothers and toward the poor and needy in your land” (Deut. 15:11).</a:t>
            </a:r>
          </a:p>
          <a:p>
            <a:pPr marL="342900" indent="-342900">
              <a:buFont typeface="Arial" panose="020B0604020202020204" pitchFamily="34" charset="0"/>
              <a:buChar char="•"/>
            </a:pPr>
            <a:r>
              <a:rPr lang="en-US" sz="2400" dirty="0">
                <a:solidFill>
                  <a:prstClr val="black"/>
                </a:solidFill>
              </a:rPr>
              <a:t>Prov. 14:21— “He who despises his neighbor </a:t>
            </a:r>
            <a:r>
              <a:rPr lang="en-US" sz="2400" dirty="0" smtClean="0">
                <a:solidFill>
                  <a:prstClr val="black"/>
                </a:solidFill>
              </a:rPr>
              <a:t>sins, but </a:t>
            </a:r>
            <a:r>
              <a:rPr lang="en-US" sz="2400" dirty="0">
                <a:solidFill>
                  <a:prstClr val="black"/>
                </a:solidFill>
              </a:rPr>
              <a:t>blessed is he who is kind to the needy.”</a:t>
            </a:r>
          </a:p>
          <a:p>
            <a:pPr marL="342900" indent="-342900">
              <a:buFont typeface="Arial" panose="020B0604020202020204" pitchFamily="34" charset="0"/>
              <a:buChar char="•"/>
            </a:pPr>
            <a:r>
              <a:rPr lang="en-US" sz="2400" dirty="0">
                <a:solidFill>
                  <a:prstClr val="black"/>
                </a:solidFill>
              </a:rPr>
              <a:t>Prov. 22:9— “A generous man will himself be </a:t>
            </a:r>
            <a:r>
              <a:rPr lang="en-US" sz="2400" dirty="0" smtClean="0">
                <a:solidFill>
                  <a:prstClr val="black"/>
                </a:solidFill>
              </a:rPr>
              <a:t>blessed, for </a:t>
            </a:r>
            <a:r>
              <a:rPr lang="en-US" sz="2400" dirty="0">
                <a:solidFill>
                  <a:prstClr val="black"/>
                </a:solidFill>
              </a:rPr>
              <a:t>he shares his food with the poor.”</a:t>
            </a:r>
          </a:p>
          <a:p>
            <a:pPr marL="342900" indent="-342900">
              <a:buFont typeface="Arial" panose="020B0604020202020204" pitchFamily="34" charset="0"/>
              <a:buChar char="•"/>
            </a:pPr>
            <a:r>
              <a:rPr lang="en-US" sz="2400" dirty="0">
                <a:solidFill>
                  <a:prstClr val="black"/>
                </a:solidFill>
              </a:rPr>
              <a:t>Prov. 28:27— “He who gives to the poor will lack </a:t>
            </a:r>
            <a:r>
              <a:rPr lang="en-US" sz="2400" dirty="0" smtClean="0">
                <a:solidFill>
                  <a:prstClr val="black"/>
                </a:solidFill>
              </a:rPr>
              <a:t>nothing, but </a:t>
            </a:r>
            <a:r>
              <a:rPr lang="en-US" sz="2400" dirty="0">
                <a:solidFill>
                  <a:prstClr val="black"/>
                </a:solidFill>
              </a:rPr>
              <a:t>he who closes his eyes to them </a:t>
            </a:r>
            <a:r>
              <a:rPr lang="en-US" sz="2400" dirty="0" smtClean="0">
                <a:solidFill>
                  <a:prstClr val="black"/>
                </a:solidFill>
              </a:rPr>
              <a:t>receives many </a:t>
            </a:r>
            <a:r>
              <a:rPr lang="en-US" sz="2400" dirty="0">
                <a:solidFill>
                  <a:prstClr val="black"/>
                </a:solidFill>
              </a:rPr>
              <a:t>curses.”</a:t>
            </a:r>
          </a:p>
        </p:txBody>
      </p:sp>
    </p:spTree>
    <p:extLst>
      <p:ext uri="{BB962C8B-B14F-4D97-AF65-F5344CB8AC3E}">
        <p14:creationId xmlns:p14="http://schemas.microsoft.com/office/powerpoint/2010/main" val="15159282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3046988"/>
          </a:xfrm>
          <a:prstGeom prst="rect">
            <a:avLst/>
          </a:prstGeom>
          <a:noFill/>
        </p:spPr>
        <p:txBody>
          <a:bodyPr wrap="square" rtlCol="0">
            <a:spAutoFit/>
          </a:bodyPr>
          <a:lstStyle/>
          <a:p>
            <a:r>
              <a:rPr lang="en-US" sz="2400" dirty="0">
                <a:solidFill>
                  <a:prstClr val="black"/>
                </a:solidFill>
              </a:rPr>
              <a:t>We are called to have </a:t>
            </a:r>
            <a:r>
              <a:rPr lang="en-US" sz="2400" dirty="0" smtClean="0">
                <a:solidFill>
                  <a:prstClr val="black"/>
                </a:solidFill>
              </a:rPr>
              <a:t>compassion </a:t>
            </a:r>
            <a:r>
              <a:rPr lang="en-US" sz="2400" dirty="0">
                <a:solidFill>
                  <a:prstClr val="black"/>
                </a:solidFill>
              </a:rPr>
              <a:t>for the poor because this reflects God’s concern. God identifies himself with those who have no value in the eyes of the world:</a:t>
            </a:r>
          </a:p>
          <a:p>
            <a:pPr marL="342900" indent="-342900">
              <a:buFont typeface="Arial" panose="020B0604020202020204" pitchFamily="34" charset="0"/>
              <a:buChar char="•"/>
            </a:pPr>
            <a:r>
              <a:rPr lang="en-US" sz="2400" dirty="0">
                <a:solidFill>
                  <a:prstClr val="black"/>
                </a:solidFill>
              </a:rPr>
              <a:t>Prov. 14:31— “He who oppresses the poor shows contempt for their Maker, but whoever is kind to the needy honors God.”</a:t>
            </a:r>
          </a:p>
          <a:p>
            <a:pPr marL="342900" indent="-342900">
              <a:buFont typeface="Arial" panose="020B0604020202020204" pitchFamily="34" charset="0"/>
              <a:buChar char="•"/>
            </a:pPr>
            <a:r>
              <a:rPr lang="en-US" sz="2400" dirty="0">
                <a:solidFill>
                  <a:prstClr val="black"/>
                </a:solidFill>
              </a:rPr>
              <a:t>Prov. 19:17— “He who is kind to the poor lends to the </a:t>
            </a:r>
            <a:r>
              <a:rPr lang="en-US" sz="2400" dirty="0" smtClean="0">
                <a:solidFill>
                  <a:prstClr val="black"/>
                </a:solidFill>
              </a:rPr>
              <a:t>LORD, and </a:t>
            </a:r>
            <a:r>
              <a:rPr lang="en-US" sz="2400" dirty="0">
                <a:solidFill>
                  <a:prstClr val="black"/>
                </a:solidFill>
              </a:rPr>
              <a:t>he will reward him for what he has done.”</a:t>
            </a:r>
          </a:p>
        </p:txBody>
      </p:sp>
    </p:spTree>
    <p:extLst>
      <p:ext uri="{BB962C8B-B14F-4D97-AF65-F5344CB8AC3E}">
        <p14:creationId xmlns:p14="http://schemas.microsoft.com/office/powerpoint/2010/main" val="41714431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154984"/>
          </a:xfrm>
          <a:prstGeom prst="rect">
            <a:avLst/>
          </a:prstGeom>
          <a:noFill/>
        </p:spPr>
        <p:txBody>
          <a:bodyPr wrap="square" rtlCol="0">
            <a:spAutoFit/>
          </a:bodyPr>
          <a:lstStyle/>
          <a:p>
            <a:r>
              <a:rPr lang="en-US" sz="2400" dirty="0">
                <a:solidFill>
                  <a:prstClr val="black"/>
                </a:solidFill>
              </a:rPr>
              <a:t>Showing kindness to the poor and giving with compassion to meet their needs is an act of love toward God. It demonstrates a sincere and selfless love, since it promises no return in this world. Jesus commended this kind of love when he said</a:t>
            </a:r>
            <a:r>
              <a:rPr lang="en-US" sz="2400" dirty="0" smtClean="0">
                <a:solidFill>
                  <a:prstClr val="black"/>
                </a:solidFill>
              </a:rPr>
              <a:t>: “When </a:t>
            </a:r>
            <a:r>
              <a:rPr lang="en-US" sz="2400" dirty="0">
                <a:solidFill>
                  <a:prstClr val="black"/>
                </a:solidFill>
              </a:rPr>
              <a:t>you give a . . . dinner, do not invite your </a:t>
            </a:r>
            <a:r>
              <a:rPr lang="en-US" sz="2400" dirty="0" smtClean="0">
                <a:solidFill>
                  <a:prstClr val="black"/>
                </a:solidFill>
              </a:rPr>
              <a:t>friends, your </a:t>
            </a:r>
            <a:r>
              <a:rPr lang="en-US" sz="2400" dirty="0">
                <a:solidFill>
                  <a:prstClr val="black"/>
                </a:solidFill>
              </a:rPr>
              <a:t>brothers or relatives, or your rich neighbors; </a:t>
            </a:r>
            <a:r>
              <a:rPr lang="en-US" sz="2400" dirty="0" smtClean="0">
                <a:solidFill>
                  <a:prstClr val="black"/>
                </a:solidFill>
              </a:rPr>
              <a:t>if you </a:t>
            </a:r>
            <a:r>
              <a:rPr lang="en-US" sz="2400" dirty="0">
                <a:solidFill>
                  <a:prstClr val="black"/>
                </a:solidFill>
              </a:rPr>
              <a:t>do, they may invite you back and so you will be repaid. But when you give a banquet, invite the poor, the crippled, the lame, the blind, and you will be blessed. Although they cannot repay you, you will be repaid at the resurrection of the righteous. (Luke 14:12-14)</a:t>
            </a:r>
          </a:p>
        </p:txBody>
      </p:sp>
    </p:spTree>
    <p:extLst>
      <p:ext uri="{BB962C8B-B14F-4D97-AF65-F5344CB8AC3E}">
        <p14:creationId xmlns:p14="http://schemas.microsoft.com/office/powerpoint/2010/main" val="3074564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524315"/>
          </a:xfrm>
          <a:prstGeom prst="rect">
            <a:avLst/>
          </a:prstGeom>
          <a:noFill/>
        </p:spPr>
        <p:txBody>
          <a:bodyPr wrap="square" rtlCol="0">
            <a:spAutoFit/>
          </a:bodyPr>
          <a:lstStyle/>
          <a:p>
            <a:r>
              <a:rPr lang="en-US" sz="2400" dirty="0">
                <a:solidFill>
                  <a:prstClr val="black"/>
                </a:solidFill>
              </a:rPr>
              <a:t>Gerhard </a:t>
            </a:r>
            <a:r>
              <a:rPr lang="en-US" sz="2400" dirty="0" err="1">
                <a:solidFill>
                  <a:prstClr val="black"/>
                </a:solidFill>
              </a:rPr>
              <a:t>Uhlhorn</a:t>
            </a:r>
            <a:r>
              <a:rPr lang="en-US" sz="2400" dirty="0">
                <a:solidFill>
                  <a:prstClr val="black"/>
                </a:solidFill>
              </a:rPr>
              <a:t>, a German Lutheran theologian</a:t>
            </a:r>
          </a:p>
          <a:p>
            <a:r>
              <a:rPr lang="en-US" sz="2400" dirty="0">
                <a:solidFill>
                  <a:prstClr val="black"/>
                </a:solidFill>
              </a:rPr>
              <a:t>and historian, referring to the early church’s ministry of compassion, writes, “The rich gave what</a:t>
            </a:r>
          </a:p>
          <a:p>
            <a:r>
              <a:rPr lang="en-US" sz="2400" dirty="0">
                <a:solidFill>
                  <a:prstClr val="black"/>
                </a:solidFill>
              </a:rPr>
              <a:t>he gave to God, and the poor received what he received from God. Thus the temptation of the rich to exalt themselves above the poor, and the humiliation of the poor at being obliged to receive assistance from others, were removed, while at the same time discontent and murmuring, as well as insolent demands and presumptuous requests, were done away with” (</a:t>
            </a:r>
            <a:r>
              <a:rPr lang="en-US" sz="2400" i="1" dirty="0">
                <a:solidFill>
                  <a:prstClr val="black"/>
                </a:solidFill>
              </a:rPr>
              <a:t>Christian Charity in the</a:t>
            </a:r>
          </a:p>
          <a:p>
            <a:r>
              <a:rPr lang="en-US" sz="2400" i="1" dirty="0">
                <a:solidFill>
                  <a:prstClr val="black"/>
                </a:solidFill>
              </a:rPr>
              <a:t>Ancient Church </a:t>
            </a:r>
            <a:r>
              <a:rPr lang="en-US" sz="2400" dirty="0">
                <a:solidFill>
                  <a:prstClr val="black"/>
                </a:solidFill>
              </a:rPr>
              <a:t>[New York: Charles Scribner’s Sons, 1883], 146).</a:t>
            </a:r>
          </a:p>
        </p:txBody>
      </p:sp>
    </p:spTree>
    <p:extLst>
      <p:ext uri="{BB962C8B-B14F-4D97-AF65-F5344CB8AC3E}">
        <p14:creationId xmlns:p14="http://schemas.microsoft.com/office/powerpoint/2010/main" val="4067009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986835" y="1956687"/>
            <a:ext cx="10363200" cy="1500187"/>
          </a:xfrm>
        </p:spPr>
        <p:txBody>
          <a:bodyPr/>
          <a:lstStyle/>
          <a:p>
            <a:pPr algn="ctr"/>
            <a:r>
              <a:rPr lang="en-US" sz="6000" b="1" dirty="0">
                <a:latin typeface="Calibri Light" panose="020F0302020204030204" pitchFamily="34" charset="0"/>
              </a:rPr>
              <a:t> Justice for the Oppressed</a:t>
            </a:r>
            <a:endParaRPr lang="en-US" altLang="en-US" sz="5800" b="1" dirty="0"/>
          </a:p>
        </p:txBody>
      </p:sp>
    </p:spTree>
    <p:extLst>
      <p:ext uri="{BB962C8B-B14F-4D97-AF65-F5344CB8AC3E}">
        <p14:creationId xmlns:p14="http://schemas.microsoft.com/office/powerpoint/2010/main" val="102779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4893647"/>
          </a:xfrm>
          <a:prstGeom prst="rect">
            <a:avLst/>
          </a:prstGeom>
          <a:noFill/>
        </p:spPr>
        <p:txBody>
          <a:bodyPr wrap="square" rtlCol="0">
            <a:spAutoFit/>
          </a:bodyPr>
          <a:lstStyle/>
          <a:p>
            <a:r>
              <a:rPr lang="en-US" sz="2400" dirty="0">
                <a:solidFill>
                  <a:prstClr val="black"/>
                </a:solidFill>
              </a:rPr>
              <a:t>The Bible speaks of various ways that people find themselves in poverty and need. </a:t>
            </a:r>
          </a:p>
          <a:p>
            <a:pPr marL="342900" indent="-342900">
              <a:buFont typeface="Arial" panose="020B0604020202020204" pitchFamily="34" charset="0"/>
              <a:buChar char="•"/>
            </a:pPr>
            <a:r>
              <a:rPr lang="en-US" sz="2400" dirty="0">
                <a:solidFill>
                  <a:prstClr val="black"/>
                </a:solidFill>
              </a:rPr>
              <a:t>Sometimes such a state is the result of circumstances beyond their control—disaster, famine, illness, injury, or the death of a provider, like a husband or a father.</a:t>
            </a:r>
          </a:p>
          <a:p>
            <a:pPr marL="342900" indent="-342900">
              <a:buFont typeface="Arial" panose="020B0604020202020204" pitchFamily="34" charset="0"/>
              <a:buChar char="•"/>
            </a:pPr>
            <a:r>
              <a:rPr lang="en-US" sz="2400" dirty="0">
                <a:solidFill>
                  <a:prstClr val="black"/>
                </a:solidFill>
              </a:rPr>
              <a:t>Sometimes people are poor because of their own deficiencies—they lack self-discipline or enduring effort: “All hard work brings a profit, but mere talk leads only to poverty” (Prov. 14:23; also 6:9-11; 24:30-34).</a:t>
            </a:r>
          </a:p>
          <a:p>
            <a:pPr marL="342900" indent="-342900">
              <a:buFont typeface="Arial" panose="020B0604020202020204" pitchFamily="34" charset="0"/>
              <a:buChar char="•"/>
            </a:pPr>
            <a:r>
              <a:rPr lang="en-US" sz="2400" dirty="0">
                <a:solidFill>
                  <a:prstClr val="black"/>
                </a:solidFill>
              </a:rPr>
              <a:t>But another cause of poverty mentioned often in the Bible is injustice and oppression: “A poor man’s field may produce abundant food, but injustice sweeps it away” (Prov. 13:23).</a:t>
            </a:r>
          </a:p>
        </p:txBody>
      </p:sp>
    </p:spTree>
    <p:extLst>
      <p:ext uri="{BB962C8B-B14F-4D97-AF65-F5344CB8AC3E}">
        <p14:creationId xmlns:p14="http://schemas.microsoft.com/office/powerpoint/2010/main" val="234128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23966" y="600616"/>
            <a:ext cx="9482579" cy="5632311"/>
          </a:xfrm>
          <a:prstGeom prst="rect">
            <a:avLst/>
          </a:prstGeom>
          <a:noFill/>
        </p:spPr>
        <p:txBody>
          <a:bodyPr wrap="square" rtlCol="0">
            <a:spAutoFit/>
          </a:bodyPr>
          <a:lstStyle/>
          <a:p>
            <a:r>
              <a:rPr lang="en-US" sz="2400" dirty="0">
                <a:solidFill>
                  <a:prstClr val="black"/>
                </a:solidFill>
              </a:rPr>
              <a:t>We must take to heart the biblical teaching on this important theme. The commands of Scripture are explicit and unambiguous:</a:t>
            </a:r>
          </a:p>
          <a:p>
            <a:r>
              <a:rPr lang="en-US" sz="2400" dirty="0">
                <a:solidFill>
                  <a:prstClr val="black"/>
                </a:solidFill>
              </a:rPr>
              <a:t>• “Defend the cause of the weak and fatherless; maintain the rights of the poor and oppressed. Rescue the weak and needy; deliver them from the hand of the wicked” (Ps. 82:3-4).</a:t>
            </a:r>
          </a:p>
          <a:p>
            <a:r>
              <a:rPr lang="en-US" sz="2400" dirty="0">
                <a:solidFill>
                  <a:prstClr val="black"/>
                </a:solidFill>
              </a:rPr>
              <a:t>• “The righteous care about justice for the poor, but the wicked have no such concern” (Prov. 29:7).</a:t>
            </a:r>
          </a:p>
          <a:p>
            <a:r>
              <a:rPr lang="en-US" sz="2400" dirty="0">
                <a:solidFill>
                  <a:prstClr val="black"/>
                </a:solidFill>
              </a:rPr>
              <a:t>• “Speak up for those who cannot speak for themselves, for the rights of all who are destitute. Speak up and judge fairly; defend the rights of the poor and needy” (Prov. 31:8-9).</a:t>
            </a:r>
          </a:p>
          <a:p>
            <a:r>
              <a:rPr lang="en-US" sz="2400" dirty="0">
                <a:solidFill>
                  <a:prstClr val="black"/>
                </a:solidFill>
              </a:rPr>
              <a:t>• “‘He defended the cause of the poor and needy, and so all went well. Is that not what it means to know me?’ declares the LORD” (Jer. 22:16).</a:t>
            </a:r>
          </a:p>
          <a:p>
            <a:r>
              <a:rPr lang="en-US" sz="2400" dirty="0">
                <a:solidFill>
                  <a:prstClr val="black"/>
                </a:solidFill>
              </a:rPr>
              <a:t>• “Stop doing wrong, learn to do right! Seek justice,  encourage the oppressed. Defend the cause of the fatherless, plead the case of the widow” (Isa. 1:16-17).</a:t>
            </a:r>
          </a:p>
        </p:txBody>
      </p:sp>
    </p:spTree>
    <p:extLst>
      <p:ext uri="{BB962C8B-B14F-4D97-AF65-F5344CB8AC3E}">
        <p14:creationId xmlns:p14="http://schemas.microsoft.com/office/powerpoint/2010/main" val="132012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17262" y="894274"/>
            <a:ext cx="8413393" cy="4524315"/>
          </a:xfrm>
          <a:prstGeom prst="rect">
            <a:avLst/>
          </a:prstGeom>
          <a:noFill/>
        </p:spPr>
        <p:txBody>
          <a:bodyPr wrap="square" rtlCol="0">
            <a:spAutoFit/>
          </a:bodyPr>
          <a:lstStyle/>
          <a:p>
            <a:r>
              <a:rPr lang="en-US" sz="2400" dirty="0">
                <a:latin typeface="Calibri" panose="020F0502020204030204" pitchFamily="34" charset="0"/>
              </a:rPr>
              <a:t> </a:t>
            </a:r>
          </a:p>
          <a:p>
            <a:pPr lvl="0"/>
            <a:r>
              <a:rPr lang="en-US" sz="2400" dirty="0">
                <a:latin typeface="Calibri" panose="020F0502020204030204" pitchFamily="34" charset="0"/>
              </a:rPr>
              <a:t>1.  Biblical Theology and Systematic Theology – note the headings, the order of the articles and the actual articles themselves.</a:t>
            </a:r>
          </a:p>
          <a:p>
            <a:r>
              <a:rPr lang="en-US" sz="2400" dirty="0">
                <a:latin typeface="Calibri" panose="020F0502020204030204" pitchFamily="34" charset="0"/>
              </a:rPr>
              <a:t> </a:t>
            </a:r>
          </a:p>
          <a:p>
            <a:pPr lvl="0"/>
            <a:r>
              <a:rPr lang="en-US" sz="2400" dirty="0">
                <a:latin typeface="Calibri" panose="020F0502020204030204" pitchFamily="34" charset="0"/>
              </a:rPr>
              <a:t>2.  God’s Glory – the SOF begins (“for His own glory”) and ends (“to the praise of His glorious grace”) with an emphasis on God and His glory.</a:t>
            </a:r>
          </a:p>
          <a:p>
            <a:r>
              <a:rPr lang="en-US" sz="2400" dirty="0">
                <a:latin typeface="Calibri" panose="020F0502020204030204" pitchFamily="34" charset="0"/>
              </a:rPr>
              <a:t> </a:t>
            </a:r>
          </a:p>
          <a:p>
            <a:pPr lvl="0"/>
            <a:r>
              <a:rPr lang="en-US" sz="2400" dirty="0">
                <a:latin typeface="Calibri" panose="020F0502020204030204" pitchFamily="34" charset="0"/>
              </a:rPr>
              <a:t>3.  Theology and doxology – all theology is doxological, i.e. it is the context of worship.  This is how the SOF ends: “to the praise of His glorious grace.  Amen.”</a:t>
            </a:r>
          </a:p>
          <a:p>
            <a:r>
              <a:rPr lang="en-US" sz="2400" dirty="0">
                <a:latin typeface="Calibri" panose="020F0502020204030204" pitchFamily="34" charset="0"/>
              </a:rPr>
              <a:t> </a:t>
            </a:r>
          </a:p>
        </p:txBody>
      </p:sp>
    </p:spTree>
    <p:extLst>
      <p:ext uri="{BB962C8B-B14F-4D97-AF65-F5344CB8AC3E}">
        <p14:creationId xmlns:p14="http://schemas.microsoft.com/office/powerpoint/2010/main" val="3960046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76464" y="493736"/>
            <a:ext cx="9328202" cy="5262979"/>
          </a:xfrm>
          <a:prstGeom prst="rect">
            <a:avLst/>
          </a:prstGeom>
          <a:noFill/>
        </p:spPr>
        <p:txBody>
          <a:bodyPr wrap="square" rtlCol="0">
            <a:spAutoFit/>
          </a:bodyPr>
          <a:lstStyle/>
          <a:p>
            <a:r>
              <a:rPr lang="en-US" sz="2400" dirty="0">
                <a:solidFill>
                  <a:prstClr val="black"/>
                </a:solidFill>
              </a:rPr>
              <a:t>In the Bible the Lord is on the side of the poor because no one else is. And he is on the side of the poor because he is on the side of justice:</a:t>
            </a:r>
          </a:p>
          <a:p>
            <a:r>
              <a:rPr lang="en-US" sz="2400" dirty="0">
                <a:solidFill>
                  <a:prstClr val="black"/>
                </a:solidFill>
              </a:rPr>
              <a:t>• ”Do not exploit the poor because they are poor and do not crush the needy in court, for the LORD will take up their </a:t>
            </a:r>
            <a:r>
              <a:rPr lang="en-US" sz="2400" dirty="0" smtClean="0">
                <a:solidFill>
                  <a:prstClr val="black"/>
                </a:solidFill>
              </a:rPr>
              <a:t>case and </a:t>
            </a:r>
            <a:r>
              <a:rPr lang="en-US" sz="2400" dirty="0">
                <a:solidFill>
                  <a:prstClr val="black"/>
                </a:solidFill>
              </a:rPr>
              <a:t>will plunder those who plunder them” (Prov. 22:22-23; 23:10-11).</a:t>
            </a:r>
          </a:p>
          <a:p>
            <a:r>
              <a:rPr lang="en-US" sz="2400" dirty="0">
                <a:solidFill>
                  <a:prstClr val="black"/>
                </a:solidFill>
              </a:rPr>
              <a:t>• “I know that the LORD secures justice for the poor and upholds the cause of the needy” (Ps. 140:12).</a:t>
            </a:r>
          </a:p>
          <a:p>
            <a:r>
              <a:rPr lang="en-US" sz="2400" dirty="0">
                <a:solidFill>
                  <a:prstClr val="black"/>
                </a:solidFill>
              </a:rPr>
              <a:t>• “A father to the fatherless, a defender of widows, is God </a:t>
            </a:r>
            <a:r>
              <a:rPr lang="en-US" sz="2400" dirty="0" smtClean="0">
                <a:solidFill>
                  <a:prstClr val="black"/>
                </a:solidFill>
              </a:rPr>
              <a:t>in his </a:t>
            </a:r>
            <a:r>
              <a:rPr lang="en-US" sz="2400" dirty="0">
                <a:solidFill>
                  <a:prstClr val="black"/>
                </a:solidFill>
              </a:rPr>
              <a:t>holy dwelling” (Ps. 68:5).</a:t>
            </a:r>
          </a:p>
          <a:p>
            <a:r>
              <a:rPr lang="en-US" sz="2400" dirty="0">
                <a:solidFill>
                  <a:prstClr val="black"/>
                </a:solidFill>
              </a:rPr>
              <a:t>• “Do not take advantage of a hired man who is poor </a:t>
            </a:r>
            <a:r>
              <a:rPr lang="en-US" sz="2400" dirty="0" smtClean="0">
                <a:solidFill>
                  <a:prstClr val="black"/>
                </a:solidFill>
              </a:rPr>
              <a:t>and needy</a:t>
            </a:r>
            <a:r>
              <a:rPr lang="en-US" sz="2400" dirty="0">
                <a:solidFill>
                  <a:prstClr val="black"/>
                </a:solidFill>
              </a:rPr>
              <a:t>, whether he is a brother Israelite or an alien </a:t>
            </a:r>
            <a:r>
              <a:rPr lang="en-US" sz="2400" dirty="0" smtClean="0">
                <a:solidFill>
                  <a:prstClr val="black"/>
                </a:solidFill>
              </a:rPr>
              <a:t>living in </a:t>
            </a:r>
            <a:r>
              <a:rPr lang="en-US" sz="2400" dirty="0">
                <a:solidFill>
                  <a:prstClr val="black"/>
                </a:solidFill>
              </a:rPr>
              <a:t>one of your towns. Pay him his wages each day </a:t>
            </a:r>
            <a:r>
              <a:rPr lang="en-US" sz="2400" dirty="0" smtClean="0">
                <a:solidFill>
                  <a:prstClr val="black"/>
                </a:solidFill>
              </a:rPr>
              <a:t>before sunset</a:t>
            </a:r>
            <a:r>
              <a:rPr lang="en-US" sz="2400" dirty="0">
                <a:solidFill>
                  <a:prstClr val="black"/>
                </a:solidFill>
              </a:rPr>
              <a:t>, because he is poor and is counting on it. </a:t>
            </a:r>
            <a:r>
              <a:rPr lang="en-US" sz="2400" dirty="0" smtClean="0">
                <a:solidFill>
                  <a:prstClr val="black"/>
                </a:solidFill>
              </a:rPr>
              <a:t>Otherwise he </a:t>
            </a:r>
            <a:r>
              <a:rPr lang="en-US" sz="2400" dirty="0">
                <a:solidFill>
                  <a:prstClr val="black"/>
                </a:solidFill>
              </a:rPr>
              <a:t>may cry to the LORD against you, and you will be guilty</a:t>
            </a:r>
          </a:p>
          <a:p>
            <a:r>
              <a:rPr lang="en-US" sz="2400" dirty="0">
                <a:solidFill>
                  <a:prstClr val="black"/>
                </a:solidFill>
              </a:rPr>
              <a:t>of sin” (Deut. 24:14-15).</a:t>
            </a:r>
          </a:p>
        </p:txBody>
      </p:sp>
    </p:spTree>
    <p:extLst>
      <p:ext uri="{BB962C8B-B14F-4D97-AF65-F5344CB8AC3E}">
        <p14:creationId xmlns:p14="http://schemas.microsoft.com/office/powerpoint/2010/main" val="32867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2308324"/>
          </a:xfrm>
          <a:prstGeom prst="rect">
            <a:avLst/>
          </a:prstGeom>
          <a:noFill/>
        </p:spPr>
        <p:txBody>
          <a:bodyPr wrap="square" rtlCol="0">
            <a:spAutoFit/>
          </a:bodyPr>
          <a:lstStyle/>
          <a:p>
            <a:r>
              <a:rPr lang="en-US" sz="2400" dirty="0">
                <a:solidFill>
                  <a:prstClr val="black"/>
                </a:solidFill>
              </a:rPr>
              <a:t>Regarding ministries of compassion and justice, the church has often vacillated between two extremes, either focusing on the physical needs of people while assuming or neglecting the spiritual or seeing people only as “souls to be saved” and disregarding their tangible suffering in this world.</a:t>
            </a:r>
          </a:p>
        </p:txBody>
      </p:sp>
    </p:spTree>
    <p:extLst>
      <p:ext uri="{BB962C8B-B14F-4D97-AF65-F5344CB8AC3E}">
        <p14:creationId xmlns:p14="http://schemas.microsoft.com/office/powerpoint/2010/main" val="191122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2"/>
            <a:ext cx="7688689" cy="5262979"/>
          </a:xfrm>
          <a:prstGeom prst="rect">
            <a:avLst/>
          </a:prstGeom>
          <a:noFill/>
        </p:spPr>
        <p:txBody>
          <a:bodyPr wrap="square" rtlCol="0">
            <a:spAutoFit/>
          </a:bodyPr>
          <a:lstStyle/>
          <a:p>
            <a:r>
              <a:rPr lang="en-US" sz="2400" dirty="0">
                <a:solidFill>
                  <a:prstClr val="black"/>
                </a:solidFill>
              </a:rPr>
              <a:t>In response to the inequitable distribution of food among</a:t>
            </a:r>
          </a:p>
          <a:p>
            <a:r>
              <a:rPr lang="en-US" sz="2400" dirty="0">
                <a:solidFill>
                  <a:prstClr val="black"/>
                </a:solidFill>
              </a:rPr>
              <a:t>widows, the apostles saw to it that some were assigned to address that situation. But they did so while maintaining the priority of their ministry of the Word and prayer (Acts 6:2-4). The church today must do the same. Ministries of  compassion have been a strong part of our Free Church history, both in America and around the world, through the</a:t>
            </a:r>
          </a:p>
          <a:p>
            <a:r>
              <a:rPr lang="en-US" sz="2400" dirty="0">
                <a:solidFill>
                  <a:prstClr val="black"/>
                </a:solidFill>
              </a:rPr>
              <a:t>establishment of orphanages, homes for the elderly and hospitals. Certainly, our highest priority must be the proclamation of the gospel, for the gospel alone can address our deepest need, and the church alone can bring this gospel to the world. But while maintaining this priority, we ought not to neglect the very pressing material needs of those around us. Love requires no less.</a:t>
            </a:r>
          </a:p>
        </p:txBody>
      </p:sp>
    </p:spTree>
    <p:extLst>
      <p:ext uri="{BB962C8B-B14F-4D97-AF65-F5344CB8AC3E}">
        <p14:creationId xmlns:p14="http://schemas.microsoft.com/office/powerpoint/2010/main" val="23734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1569660"/>
          </a:xfrm>
          <a:prstGeom prst="rect">
            <a:avLst/>
          </a:prstGeom>
          <a:noFill/>
        </p:spPr>
        <p:txBody>
          <a:bodyPr wrap="square" rtlCol="0">
            <a:spAutoFit/>
          </a:bodyPr>
          <a:lstStyle/>
          <a:p>
            <a:r>
              <a:rPr lang="en-US" sz="2400" dirty="0">
                <a:solidFill>
                  <a:prstClr val="black"/>
                </a:solidFill>
              </a:rPr>
              <a:t>Article 10 is the ballast to this ministry which affirms the eternal consequence of dying apart from Christ. We believe we ought to seek to alleviate all human suffering, but especially that which is eternal. </a:t>
            </a:r>
          </a:p>
        </p:txBody>
      </p:sp>
    </p:spTree>
    <p:extLst>
      <p:ext uri="{BB962C8B-B14F-4D97-AF65-F5344CB8AC3E}">
        <p14:creationId xmlns:p14="http://schemas.microsoft.com/office/powerpoint/2010/main" val="27831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2677656"/>
          </a:xfrm>
          <a:prstGeom prst="rect">
            <a:avLst/>
          </a:prstGeom>
          <a:noFill/>
        </p:spPr>
        <p:txBody>
          <a:bodyPr wrap="square" rtlCol="0">
            <a:spAutoFit/>
          </a:bodyPr>
          <a:lstStyle/>
          <a:p>
            <a:r>
              <a:rPr lang="en-US" sz="2400" dirty="0">
                <a:solidFill>
                  <a:prstClr val="black"/>
                </a:solidFill>
              </a:rPr>
              <a:t>“My purpose is simple: to set forth nothing more or less than </a:t>
            </a:r>
            <a:r>
              <a:rPr lang="en-US" sz="2400" i="1" dirty="0">
                <a:solidFill>
                  <a:prstClr val="black"/>
                </a:solidFill>
              </a:rPr>
              <a:t>the classic Christian teaching of good works </a:t>
            </a:r>
            <a:r>
              <a:rPr lang="en-US" sz="2400" dirty="0">
                <a:solidFill>
                  <a:prstClr val="black"/>
                </a:solidFill>
              </a:rPr>
              <a:t>grounded in salvation by grace through faith. I will focus on those texts on which there is substantial agreement between traditions of east and west – Catholic Protestant, and Orthodox – with regard to both their importance and ecumenical authority.” (Thomas C. Oden, </a:t>
            </a:r>
            <a:r>
              <a:rPr lang="en-US" sz="2400" i="1" dirty="0">
                <a:solidFill>
                  <a:prstClr val="black"/>
                </a:solidFill>
              </a:rPr>
              <a:t>The Good Works Reader</a:t>
            </a:r>
            <a:r>
              <a:rPr lang="en-US" sz="2400" dirty="0">
                <a:solidFill>
                  <a:prstClr val="black"/>
                </a:solidFill>
              </a:rPr>
              <a:t>, 2) </a:t>
            </a:r>
          </a:p>
        </p:txBody>
      </p:sp>
    </p:spTree>
    <p:extLst>
      <p:ext uri="{BB962C8B-B14F-4D97-AF65-F5344CB8AC3E}">
        <p14:creationId xmlns:p14="http://schemas.microsoft.com/office/powerpoint/2010/main" val="10866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09617" y="861871"/>
            <a:ext cx="7688689" cy="2677656"/>
          </a:xfrm>
          <a:prstGeom prst="rect">
            <a:avLst/>
          </a:prstGeom>
          <a:noFill/>
        </p:spPr>
        <p:txBody>
          <a:bodyPr wrap="square" rtlCol="0">
            <a:spAutoFit/>
          </a:bodyPr>
          <a:lstStyle/>
          <a:p>
            <a:r>
              <a:rPr lang="en-US" sz="2400" dirty="0">
                <a:solidFill>
                  <a:prstClr val="black"/>
                </a:solidFill>
              </a:rPr>
              <a:t>“</a:t>
            </a:r>
            <a:r>
              <a:rPr lang="en-US" sz="2400" i="1" dirty="0">
                <a:solidFill>
                  <a:prstClr val="black"/>
                </a:solidFill>
              </a:rPr>
              <a:t>The Justification Reader </a:t>
            </a:r>
            <a:r>
              <a:rPr lang="en-US" sz="2400" dirty="0">
                <a:solidFill>
                  <a:prstClr val="black"/>
                </a:solidFill>
              </a:rPr>
              <a:t>dealt with the error of desperately seeking righteousness </a:t>
            </a:r>
            <a:r>
              <a:rPr lang="en-US" sz="2400" i="1" dirty="0">
                <a:solidFill>
                  <a:prstClr val="black"/>
                </a:solidFill>
              </a:rPr>
              <a:t>through</a:t>
            </a:r>
            <a:r>
              <a:rPr lang="en-US" sz="2400" dirty="0">
                <a:solidFill>
                  <a:prstClr val="black"/>
                </a:solidFill>
              </a:rPr>
              <a:t> our own works. </a:t>
            </a:r>
            <a:r>
              <a:rPr lang="en-US" sz="2400" i="1" dirty="0">
                <a:solidFill>
                  <a:prstClr val="black"/>
                </a:solidFill>
              </a:rPr>
              <a:t>The Good Works Reader </a:t>
            </a:r>
            <a:r>
              <a:rPr lang="en-US" sz="2400" dirty="0">
                <a:solidFill>
                  <a:prstClr val="black"/>
                </a:solidFill>
              </a:rPr>
              <a:t>deals with the opposite error: desperately pretending righteousness </a:t>
            </a:r>
            <a:r>
              <a:rPr lang="en-US" sz="2400" i="1" dirty="0">
                <a:solidFill>
                  <a:prstClr val="black"/>
                </a:solidFill>
              </a:rPr>
              <a:t>without</a:t>
            </a:r>
            <a:r>
              <a:rPr lang="en-US" sz="2400" dirty="0">
                <a:solidFill>
                  <a:prstClr val="black"/>
                </a:solidFill>
              </a:rPr>
              <a:t> good works. Together they two fit hand in glove to resist the opposite temptations: faith without works of love, and works of love without faith.” (Oden, 7)</a:t>
            </a:r>
          </a:p>
        </p:txBody>
      </p:sp>
    </p:spTree>
    <p:extLst>
      <p:ext uri="{BB962C8B-B14F-4D97-AF65-F5344CB8AC3E}">
        <p14:creationId xmlns:p14="http://schemas.microsoft.com/office/powerpoint/2010/main" val="23379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Placeholder 2"/>
          <p:cNvSpPr>
            <a:spLocks noGrp="1"/>
          </p:cNvSpPr>
          <p:nvPr>
            <p:ph type="body" idx="1"/>
          </p:nvPr>
        </p:nvSpPr>
        <p:spPr>
          <a:xfrm>
            <a:off x="761203" y="1814183"/>
            <a:ext cx="10363200" cy="1500187"/>
          </a:xfrm>
        </p:spPr>
        <p:txBody>
          <a:bodyPr/>
          <a:lstStyle/>
          <a:p>
            <a:pPr algn="ctr"/>
            <a:r>
              <a:rPr lang="en-US" sz="6000" dirty="0">
                <a:latin typeface="Calibri Light" panose="020F0302020204030204" pitchFamily="34" charset="0"/>
              </a:rPr>
              <a:t> </a:t>
            </a:r>
            <a:r>
              <a:rPr lang="en-US" sz="6000" b="1" dirty="0">
                <a:latin typeface="Calibri Light" panose="020F0302020204030204" pitchFamily="34" charset="0"/>
              </a:rPr>
              <a:t>Compassion and Justice</a:t>
            </a:r>
          </a:p>
          <a:p>
            <a:endParaRPr lang="en-US" altLang="en-US" dirty="0" smtClean="0"/>
          </a:p>
        </p:txBody>
      </p:sp>
    </p:spTree>
    <p:extLst>
      <p:ext uri="{BB962C8B-B14F-4D97-AF65-F5344CB8AC3E}">
        <p14:creationId xmlns:p14="http://schemas.microsoft.com/office/powerpoint/2010/main" val="3142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0518" y="1048875"/>
            <a:ext cx="8229600" cy="4530725"/>
          </a:xfrm>
        </p:spPr>
        <p:txBody>
          <a:bodyPr/>
          <a:lstStyle/>
          <a:p>
            <a:pPr marL="514338" indent="-514338">
              <a:buNone/>
              <a:defRPr/>
            </a:pPr>
            <a:r>
              <a:rPr lang="en-US" sz="2400" dirty="0">
                <a:latin typeface="Calibri" panose="020F0502020204030204" pitchFamily="34" charset="0"/>
              </a:rPr>
              <a:t>Introduction</a:t>
            </a:r>
          </a:p>
          <a:p>
            <a:pPr marL="514338" indent="-514338">
              <a:buFont typeface="+mj-lt"/>
              <a:buAutoNum type="arabicPeriod"/>
              <a:defRPr/>
            </a:pPr>
            <a:r>
              <a:rPr lang="en-US" sz="2400" dirty="0">
                <a:latin typeface="Calibri" panose="020F0502020204030204" pitchFamily="34" charset="0"/>
              </a:rPr>
              <a:t>Early church, cf. Rodney Stark, </a:t>
            </a:r>
            <a:r>
              <a:rPr lang="en-US" sz="2400" i="1" dirty="0">
                <a:latin typeface="Calibri" panose="020F0502020204030204" pitchFamily="34" charset="0"/>
              </a:rPr>
              <a:t>The Rise of Christianity</a:t>
            </a:r>
            <a:r>
              <a:rPr lang="en-US" sz="2400" dirty="0">
                <a:latin typeface="Calibri" panose="020F0502020204030204" pitchFamily="34" charset="0"/>
              </a:rPr>
              <a:t> (San Francisco: </a:t>
            </a:r>
            <a:r>
              <a:rPr lang="en-US" sz="2400" dirty="0" err="1">
                <a:latin typeface="Calibri" panose="020F0502020204030204" pitchFamily="34" charset="0"/>
              </a:rPr>
              <a:t>HarperOne</a:t>
            </a:r>
            <a:r>
              <a:rPr lang="en-US" sz="2400" dirty="0">
                <a:latin typeface="Calibri" panose="020F0502020204030204" pitchFamily="34" charset="0"/>
              </a:rPr>
              <a:t>, 1997).</a:t>
            </a:r>
          </a:p>
          <a:p>
            <a:pPr marL="514338" indent="-514338">
              <a:buFont typeface="+mj-lt"/>
              <a:buAutoNum type="arabicPeriod"/>
              <a:defRPr/>
            </a:pPr>
            <a:r>
              <a:rPr lang="en-US" sz="2400" dirty="0">
                <a:latin typeface="Calibri" panose="020F0502020204030204" pitchFamily="34" charset="0"/>
              </a:rPr>
              <a:t>Social gospel of the liberal church.</a:t>
            </a:r>
          </a:p>
          <a:p>
            <a:pPr marL="514338" indent="-514338">
              <a:buFont typeface="+mj-lt"/>
              <a:buAutoNum type="arabicPeriod"/>
              <a:defRPr/>
            </a:pPr>
            <a:r>
              <a:rPr lang="en-US" sz="2400" dirty="0">
                <a:latin typeface="Calibri" panose="020F0502020204030204" pitchFamily="34" charset="0"/>
              </a:rPr>
              <a:t>Gospel affecting the ‘soul’ with no concern for the body, cf. Carl F. H. Henry, </a:t>
            </a:r>
            <a:r>
              <a:rPr lang="en-US" sz="2400" i="1" dirty="0">
                <a:latin typeface="Calibri" panose="020F0502020204030204" pitchFamily="34" charset="0"/>
              </a:rPr>
              <a:t>The Uneasy Conscience of Modern Fundamentalism </a:t>
            </a:r>
            <a:r>
              <a:rPr lang="en-US" sz="2400" dirty="0">
                <a:latin typeface="Calibri" panose="020F0502020204030204" pitchFamily="34" charset="0"/>
              </a:rPr>
              <a:t>(Grand Rapids: </a:t>
            </a:r>
            <a:r>
              <a:rPr lang="en-US" sz="2400" dirty="0" err="1">
                <a:latin typeface="Calibri" panose="020F0502020204030204" pitchFamily="34" charset="0"/>
              </a:rPr>
              <a:t>Eerdmans</a:t>
            </a:r>
            <a:r>
              <a:rPr lang="en-US" sz="2400" dirty="0">
                <a:latin typeface="Calibri" panose="020F0502020204030204" pitchFamily="34" charset="0"/>
              </a:rPr>
              <a:t>, 1947, 2003).</a:t>
            </a:r>
          </a:p>
          <a:p>
            <a:pPr marL="514338" indent="-514338">
              <a:buFont typeface="+mj-lt"/>
              <a:buAutoNum type="arabicPeriod"/>
              <a:defRPr/>
            </a:pPr>
            <a:r>
              <a:rPr lang="en-US" sz="2400" dirty="0">
                <a:latin typeface="Calibri" panose="020F0502020204030204" pitchFamily="34" charset="0"/>
              </a:rPr>
              <a:t>Renewed interest in “compassion and justice.”</a:t>
            </a:r>
          </a:p>
          <a:p>
            <a:pPr marL="514338" indent="-514338">
              <a:buFont typeface="+mj-lt"/>
              <a:buAutoNum type="arabicPeriod"/>
              <a:defRPr/>
            </a:pPr>
            <a:r>
              <a:rPr lang="en-US" sz="2400" dirty="0">
                <a:latin typeface="Calibri" panose="020F0502020204030204" pitchFamily="34" charset="0"/>
              </a:rPr>
              <a:t>It is important we address this issue, and it is imperative we get this right and its relation to the gospel.</a:t>
            </a:r>
          </a:p>
          <a:p>
            <a:pPr>
              <a:defRPr/>
            </a:pPr>
            <a:endParaRPr lang="en-US" dirty="0" smtClean="0">
              <a:latin typeface="Calibri" panose="020F0502020204030204" pitchFamily="34" charset="0"/>
            </a:endParaRPr>
          </a:p>
        </p:txBody>
      </p:sp>
    </p:spTree>
    <p:extLst>
      <p:ext uri="{BB962C8B-B14F-4D97-AF65-F5344CB8AC3E}">
        <p14:creationId xmlns:p14="http://schemas.microsoft.com/office/powerpoint/2010/main" val="249281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pPr>
              <a:buFont typeface="Wingdings" panose="05000000000000000000" pitchFamily="2" charset="2"/>
              <a:buNone/>
            </a:pPr>
            <a:r>
              <a:rPr lang="en-US" altLang="en-US" sz="2400" dirty="0">
                <a:latin typeface="Calibri" panose="020F0502020204030204" pitchFamily="34" charset="0"/>
              </a:rPr>
              <a:t>     This emphasis/focus is not new to the EFCA.  The Norwegian-Danish Evangelical Free Church Association Statement of Faith of 1912 referred to this in the final article: </a:t>
            </a:r>
            <a:r>
              <a:rPr lang="en-US" altLang="en-US" sz="2400" b="1" dirty="0">
                <a:latin typeface="Calibri" panose="020F0502020204030204" pitchFamily="34" charset="0"/>
              </a:rPr>
              <a:t>“12. We believe that the sole duty of the Christian Church is to proclaim the Gospel to the whole world, and to assist charitable institutions, to work for righteousness and temperance, for unity and cooperation with all believers, and for peace among all people and nations of the whole earth.”</a:t>
            </a:r>
          </a:p>
          <a:p>
            <a:endParaRPr lang="en-US" altLang="en-US" sz="2400" dirty="0">
              <a:latin typeface="Calibri" panose="020F0502020204030204" pitchFamily="34" charset="0"/>
            </a:endParaRPr>
          </a:p>
        </p:txBody>
      </p:sp>
    </p:spTree>
    <p:extLst>
      <p:ext uri="{BB962C8B-B14F-4D97-AF65-F5344CB8AC3E}">
        <p14:creationId xmlns:p14="http://schemas.microsoft.com/office/powerpoint/2010/main" val="146592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1873623" y="726146"/>
            <a:ext cx="8229600" cy="4530725"/>
          </a:xfrm>
        </p:spPr>
        <p:txBody>
          <a:bodyPr/>
          <a:lstStyle/>
          <a:p>
            <a:pPr>
              <a:buFont typeface="Wingdings" panose="05000000000000000000" pitchFamily="2" charset="2"/>
              <a:buNone/>
            </a:pPr>
            <a:r>
              <a:rPr lang="en-US" altLang="en-US" sz="2400" dirty="0">
                <a:latin typeface="Calibri" panose="020F0502020204030204" pitchFamily="34" charset="0"/>
              </a:rPr>
              <a:t>    This is not the way we would state this today, but they were committed to the gospel and its entailments, namely, “</a:t>
            </a:r>
            <a:r>
              <a:rPr lang="en-US" altLang="en-US" sz="2400" b="1" dirty="0">
                <a:latin typeface="Calibri" panose="020F0502020204030204" pitchFamily="34" charset="0"/>
              </a:rPr>
              <a:t>the sole duty of the Christian Church is to proclaim the Gospel to the whole world” </a:t>
            </a:r>
            <a:r>
              <a:rPr lang="en-US" altLang="en-US" sz="2400" dirty="0">
                <a:latin typeface="Calibri" panose="020F0502020204030204" pitchFamily="34" charset="0"/>
              </a:rPr>
              <a:t>and</a:t>
            </a:r>
            <a:r>
              <a:rPr lang="en-US" altLang="en-US" sz="2400" b="1" dirty="0">
                <a:latin typeface="Calibri" panose="020F0502020204030204" pitchFamily="34" charset="0"/>
              </a:rPr>
              <a:t> “to assist charitable institutions,” </a:t>
            </a:r>
            <a:r>
              <a:rPr lang="en-US" altLang="en-US" sz="2400" dirty="0">
                <a:latin typeface="Calibri" panose="020F0502020204030204" pitchFamily="34" charset="0"/>
              </a:rPr>
              <a:t>i.e. compassion, and </a:t>
            </a:r>
            <a:r>
              <a:rPr lang="en-US" altLang="en-US" sz="2400" b="1" dirty="0">
                <a:latin typeface="Calibri" panose="020F0502020204030204" pitchFamily="34" charset="0"/>
              </a:rPr>
              <a:t>“to work for righteousness and temperance,” </a:t>
            </a:r>
            <a:r>
              <a:rPr lang="en-US" altLang="en-US" sz="2400" dirty="0">
                <a:latin typeface="Calibri" panose="020F0502020204030204" pitchFamily="34" charset="0"/>
              </a:rPr>
              <a:t>i.e. rightness or biblical justice. (The focus on temperance reminds us that SOFs are written in a historical context, which means they need to be revised, because that is not something we will say is an essential today, or any day!)  So our statement in article 8 is not new for the Free Church. But in the 1950 SOF, and much of evangelicalism during these days, it did get lost in the midst of the evangelical response to modernism, liberalism and the social gospel (cf. Henry).</a:t>
            </a:r>
          </a:p>
          <a:p>
            <a:endParaRPr lang="en-US" altLang="en-US" sz="2400" dirty="0">
              <a:latin typeface="Calibri" panose="020F0502020204030204" pitchFamily="34" charset="0"/>
            </a:endParaRPr>
          </a:p>
        </p:txBody>
      </p:sp>
    </p:spTree>
    <p:extLst>
      <p:ext uri="{BB962C8B-B14F-4D97-AF65-F5344CB8AC3E}">
        <p14:creationId xmlns:p14="http://schemas.microsoft.com/office/powerpoint/2010/main" val="15962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33153" y="204186"/>
            <a:ext cx="10759044" cy="6463308"/>
          </a:xfrm>
          <a:prstGeom prst="rect">
            <a:avLst/>
          </a:prstGeom>
          <a:noFill/>
        </p:spPr>
        <p:txBody>
          <a:bodyPr wrap="square" rtlCol="0">
            <a:spAutoFit/>
          </a:bodyPr>
          <a:lstStyle/>
          <a:p>
            <a:r>
              <a:rPr lang="en-US" dirty="0">
                <a:latin typeface="Calibri" panose="020F0502020204030204" pitchFamily="34" charset="0"/>
              </a:rPr>
              <a:t> </a:t>
            </a:r>
          </a:p>
          <a:p>
            <a:pPr lvl="0"/>
            <a:r>
              <a:rPr lang="en-US" dirty="0">
                <a:latin typeface="Calibri" panose="020F0502020204030204" pitchFamily="34" charset="0"/>
              </a:rPr>
              <a:t>4.  Orthodoxy and orthopraxy – doctrinal statements are made along with the practical implications of those truths in our lives as the people of God.   In any given day in the life of the church, certain truths are necessary to emphasize to ensure that the faith once for all entrusted to the saints is being upheld.</a:t>
            </a:r>
          </a:p>
          <a:p>
            <a:r>
              <a:rPr lang="en-US" dirty="0">
                <a:latin typeface="Calibri" panose="020F0502020204030204" pitchFamily="34" charset="0"/>
              </a:rPr>
              <a:t> </a:t>
            </a:r>
          </a:p>
          <a:p>
            <a:pPr marL="171446" indent="-171446">
              <a:buFont typeface="Arial" panose="020B0604020202020204" pitchFamily="34" charset="0"/>
              <a:buChar char="•"/>
            </a:pPr>
            <a:r>
              <a:rPr lang="en-US" dirty="0">
                <a:latin typeface="Calibri" panose="020F0502020204030204" pitchFamily="34" charset="0"/>
              </a:rPr>
              <a:t>Article 2: The Bible: “Therefore, it is to be believed in all that it teaches, obeyed in all that it requires, and trusted in all that it promises.”</a:t>
            </a:r>
          </a:p>
          <a:p>
            <a:r>
              <a:rPr lang="en-US" dirty="0">
                <a:latin typeface="Calibri" panose="020F0502020204030204" pitchFamily="34" charset="0"/>
              </a:rPr>
              <a:t> </a:t>
            </a:r>
          </a:p>
          <a:p>
            <a:pPr marL="171446" indent="-171446">
              <a:buFont typeface="Arial" panose="020B0604020202020204" pitchFamily="34" charset="0"/>
              <a:buChar char="•"/>
            </a:pPr>
            <a:r>
              <a:rPr lang="en-US" dirty="0">
                <a:latin typeface="Calibri" panose="020F0502020204030204" pitchFamily="34" charset="0"/>
              </a:rPr>
              <a:t>Article 7: The Church: “The Lord Jesus mandated two ordinances, baptism and the Lord’s Supper”</a:t>
            </a:r>
          </a:p>
          <a:p>
            <a:r>
              <a:rPr lang="en-US" dirty="0">
                <a:latin typeface="Calibri" panose="020F0502020204030204" pitchFamily="34" charset="0"/>
              </a:rPr>
              <a:t> </a:t>
            </a:r>
          </a:p>
          <a:p>
            <a:pPr marL="171446" indent="-171446">
              <a:buFont typeface="Arial" panose="020B0604020202020204" pitchFamily="34" charset="0"/>
              <a:buChar char="•"/>
            </a:pPr>
            <a:r>
              <a:rPr lang="en-US" dirty="0">
                <a:latin typeface="Calibri" panose="020F0502020204030204" pitchFamily="34" charset="0"/>
              </a:rPr>
              <a:t>Article 8: Christian Living: “We believe that God’s justifying grace must not be separated from His sanctifying power and purpose.  God commands us to love Him supremely and others sacrificially, and to live out our faith with care for one another, compassion toward the poor and justice for the oppressed.  With God’s Word, the Spirit’s power, and fervent prayer in Christ’s name, we are to combat the spiritual forces of evil.  In obedience to Christ’s commission, we are to make disciples among all people, always bearing witness to the gospel in word and deed.”</a:t>
            </a:r>
          </a:p>
          <a:p>
            <a:r>
              <a:rPr lang="en-US" dirty="0">
                <a:latin typeface="Calibri" panose="020F0502020204030204" pitchFamily="34" charset="0"/>
              </a:rPr>
              <a:t> </a:t>
            </a:r>
          </a:p>
          <a:p>
            <a:pPr marL="171446" indent="-171446">
              <a:buFont typeface="Arial" panose="020B0604020202020204" pitchFamily="34" charset="0"/>
              <a:buChar char="•"/>
            </a:pPr>
            <a:r>
              <a:rPr lang="en-US" dirty="0">
                <a:latin typeface="Calibri" panose="020F0502020204030204" pitchFamily="34" charset="0"/>
              </a:rPr>
              <a:t>Article 9: Christ’s Return: “The coming of Christ, at a time known only to God, demands constant expectancy and, as our blessed hope, motivates the believer to godly living, sacrificial service and energetic mission.”</a:t>
            </a:r>
          </a:p>
          <a:p>
            <a:r>
              <a:rPr lang="en-US" dirty="0">
                <a:latin typeface="Calibri" panose="020F0502020204030204" pitchFamily="34" charset="0"/>
              </a:rPr>
              <a:t> </a:t>
            </a:r>
          </a:p>
          <a:p>
            <a:pPr marL="171446" indent="-171446">
              <a:buFont typeface="Arial" panose="020B0604020202020204" pitchFamily="34" charset="0"/>
              <a:buChar char="•"/>
            </a:pPr>
            <a:r>
              <a:rPr lang="en-US" dirty="0">
                <a:latin typeface="Calibri" panose="020F0502020204030204" pitchFamily="34" charset="0"/>
              </a:rPr>
              <a:t>Article 10: Response and Eternal Destiny: "We believe that God commands everyone everywhere to believe the gospel by turning to Him in repentance and receiving the Lord Jesus Christ.”</a:t>
            </a:r>
          </a:p>
          <a:p>
            <a:r>
              <a:rPr lang="en-US" dirty="0">
                <a:latin typeface="Calibri" panose="020F0502020204030204" pitchFamily="34" charset="0"/>
              </a:rPr>
              <a:t> </a:t>
            </a:r>
          </a:p>
        </p:txBody>
      </p:sp>
    </p:spTree>
    <p:extLst>
      <p:ext uri="{BB962C8B-B14F-4D97-AF65-F5344CB8AC3E}">
        <p14:creationId xmlns:p14="http://schemas.microsoft.com/office/powerpoint/2010/main" val="3192989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marL="514338" indent="-514338">
              <a:buNone/>
            </a:pPr>
            <a:r>
              <a:rPr lang="en-US" altLang="en-US" sz="2400" dirty="0">
                <a:latin typeface="Calibri" panose="020F0502020204030204" pitchFamily="34" charset="0"/>
              </a:rPr>
              <a:t>How shall we speak about this?</a:t>
            </a:r>
          </a:p>
          <a:p>
            <a:pPr marL="514338" indent="-514338">
              <a:buFont typeface="Garamond" panose="02020404030301010803" pitchFamily="18" charset="0"/>
              <a:buAutoNum type="arabicPeriod"/>
            </a:pPr>
            <a:r>
              <a:rPr lang="en-US" altLang="en-US" sz="2400" dirty="0">
                <a:latin typeface="Calibri" panose="020F0502020204030204" pitchFamily="34" charset="0"/>
              </a:rPr>
              <a:t>Compassion and justice ministries are part and parcel of the gospel.</a:t>
            </a:r>
          </a:p>
          <a:p>
            <a:pPr marL="514338" indent="-514338">
              <a:buFont typeface="Garamond" panose="02020404030301010803" pitchFamily="18" charset="0"/>
              <a:buAutoNum type="arabicPeriod"/>
            </a:pPr>
            <a:r>
              <a:rPr lang="en-US" altLang="en-US" sz="2400" dirty="0">
                <a:latin typeface="Calibri" panose="020F0502020204030204" pitchFamily="34" charset="0"/>
              </a:rPr>
              <a:t>Compassion and justice ministries are part and parcel of biblical mandates.</a:t>
            </a:r>
          </a:p>
          <a:p>
            <a:pPr marL="514338" indent="-514338">
              <a:buFont typeface="Garamond" panose="02020404030301010803" pitchFamily="18" charset="0"/>
              <a:buAutoNum type="arabicPeriod"/>
            </a:pPr>
            <a:r>
              <a:rPr lang="en-US" altLang="en-US" sz="2400" dirty="0">
                <a:latin typeface="Calibri" panose="020F0502020204030204" pitchFamily="34" charset="0"/>
              </a:rPr>
              <a:t>Compassion and justice ministries are intimately connected to the gospel and are an outworking of the gospel.</a:t>
            </a:r>
          </a:p>
        </p:txBody>
      </p:sp>
    </p:spTree>
    <p:extLst>
      <p:ext uri="{BB962C8B-B14F-4D97-AF65-F5344CB8AC3E}">
        <p14:creationId xmlns:p14="http://schemas.microsoft.com/office/powerpoint/2010/main" val="189063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1954306" y="847169"/>
            <a:ext cx="8229600" cy="4530725"/>
          </a:xfrm>
        </p:spPr>
        <p:txBody>
          <a:bodyPr/>
          <a:lstStyle/>
          <a:p>
            <a:pPr>
              <a:buFont typeface="Wingdings" panose="05000000000000000000" pitchFamily="2" charset="2"/>
              <a:buNone/>
            </a:pPr>
            <a:r>
              <a:rPr lang="en-US" altLang="en-US" sz="2400" dirty="0">
                <a:latin typeface="Calibri" panose="020F0502020204030204" pitchFamily="34" charset="0"/>
              </a:rPr>
              <a:t>   “Many thoughtful theologians have rightly distinguished between the gospel and the effects of the gospel.  Is transforming local public schools ‘gospel-ministry’?  Not if you’re going to use ‘gospel’ in the sense in which the NT does. But that’s different from distinguishing it as part of the effects of the gospel: we do good because we have been transformed and care for other people who are made in the image of God. But if you call this ‘gospel-ministry,’ the long-term effect tends to be that we lose what the NT says is the gospel. The gospel becomes so diluted that it becomes a Christianized moralism and nothing more.” </a:t>
            </a:r>
          </a:p>
          <a:p>
            <a:pPr>
              <a:buFont typeface="Wingdings" panose="05000000000000000000" pitchFamily="2" charset="2"/>
              <a:buNone/>
            </a:pPr>
            <a:r>
              <a:rPr lang="en-US" altLang="en-US" sz="2400" dirty="0">
                <a:latin typeface="Calibri" panose="020F0502020204030204" pitchFamily="34" charset="0"/>
              </a:rPr>
              <a:t>   “Carson on the Gospel and Social Action”</a:t>
            </a:r>
          </a:p>
          <a:p>
            <a:pPr>
              <a:buFont typeface="Wingdings" panose="05000000000000000000" pitchFamily="2" charset="2"/>
              <a:buNone/>
            </a:pPr>
            <a:r>
              <a:rPr lang="en-US" altLang="en-US" sz="2400" dirty="0">
                <a:latin typeface="Calibri" panose="020F0502020204030204" pitchFamily="34" charset="0"/>
                <a:hlinkClick r:id="rId2"/>
              </a:rPr>
              <a:t>http://thegospelcoalition.org/blogs/justintaylor/2009/08/06/carson-on-gospel-and-social-action/</a:t>
            </a:r>
            <a:endParaRPr lang="en-US" altLang="en-US" sz="2400" dirty="0">
              <a:latin typeface="Calibri" panose="020F0502020204030204" pitchFamily="34" charset="0"/>
            </a:endParaRPr>
          </a:p>
          <a:p>
            <a:endParaRPr lang="en-US" altLang="en-US" sz="2400" dirty="0">
              <a:latin typeface="Calibri" panose="020F0502020204030204" pitchFamily="34" charset="0"/>
            </a:endParaRPr>
          </a:p>
        </p:txBody>
      </p:sp>
    </p:spTree>
    <p:extLst>
      <p:ext uri="{BB962C8B-B14F-4D97-AF65-F5344CB8AC3E}">
        <p14:creationId xmlns:p14="http://schemas.microsoft.com/office/powerpoint/2010/main" val="116307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 </a:t>
            </a:r>
          </a:p>
        </p:txBody>
      </p:sp>
      <p:sp>
        <p:nvSpPr>
          <p:cNvPr id="41987" name="Content Placeholder 2"/>
          <p:cNvSpPr>
            <a:spLocks noGrp="1"/>
          </p:cNvSpPr>
          <p:nvPr>
            <p:ph idx="1"/>
          </p:nvPr>
        </p:nvSpPr>
        <p:spPr>
          <a:xfrm>
            <a:off x="1981200" y="1404762"/>
            <a:ext cx="8229600" cy="4530725"/>
          </a:xfrm>
        </p:spPr>
        <p:txBody>
          <a:bodyPr/>
          <a:lstStyle/>
          <a:p>
            <a:pPr>
              <a:buFont typeface="Wingdings" panose="05000000000000000000" pitchFamily="2" charset="2"/>
              <a:buNone/>
            </a:pPr>
            <a:r>
              <a:rPr lang="en-US" altLang="en-US" dirty="0" smtClean="0">
                <a:latin typeface="Calibri" panose="020F0502020204030204" pitchFamily="34" charset="0"/>
              </a:rPr>
              <a:t>    Don Carson, </a:t>
            </a:r>
            <a:r>
              <a:rPr lang="en-US" altLang="en-US" i="1" dirty="0" err="1" smtClean="0">
                <a:latin typeface="Calibri" panose="020F0502020204030204" pitchFamily="34" charset="0"/>
              </a:rPr>
              <a:t>Themelios</a:t>
            </a:r>
            <a:r>
              <a:rPr lang="en-US" altLang="en-US" dirty="0" smtClean="0">
                <a:latin typeface="Calibri" panose="020F0502020204030204" pitchFamily="34" charset="0"/>
              </a:rPr>
              <a:t> 33/2 (September 2008), addresses with pastors “the debate between those Christians who say that we should primarily be about the business of heralding the gospel and planting churches, and those who say that our responsibility as Christians extends to the relief of oppression, suffering, and poverty in all their forms.”</a:t>
            </a:r>
          </a:p>
          <a:p>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35099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1981200" y="874064"/>
            <a:ext cx="8229600" cy="4530725"/>
          </a:xfrm>
        </p:spPr>
        <p:txBody>
          <a:bodyPr/>
          <a:lstStyle/>
          <a:p>
            <a:pPr>
              <a:buFont typeface="Wingdings" panose="05000000000000000000" pitchFamily="2" charset="2"/>
              <a:buNone/>
            </a:pPr>
            <a:r>
              <a:rPr lang="en-US" altLang="en-US" dirty="0" smtClean="0">
                <a:latin typeface="Calibri" panose="020F0502020204030204" pitchFamily="34" charset="0"/>
              </a:rPr>
              <a:t>   “These pastors approached the subject out of the conviction that gospel proclamation must occupy pride of place in our priorities, but they represented quite different position on what follows from this, some of them hoping for a new Evangelical Awakening and others fearful of a new round of gospel-destroying liberalism.”</a:t>
            </a:r>
          </a:p>
          <a:p>
            <a:pPr>
              <a:buFont typeface="Wingdings" panose="05000000000000000000" pitchFamily="2" charset="2"/>
              <a:buNone/>
            </a:pPr>
            <a:endParaRPr lang="en-US" altLang="en-US" sz="2400" dirty="0">
              <a:latin typeface="Calibri" panose="020F0502020204030204" pitchFamily="34" charset="0"/>
            </a:endParaRPr>
          </a:p>
          <a:p>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70527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1967753" y="1075770"/>
            <a:ext cx="8229600" cy="4530725"/>
          </a:xfrm>
        </p:spPr>
        <p:txBody>
          <a:bodyPr/>
          <a:lstStyle/>
          <a:p>
            <a:pPr>
              <a:buFont typeface="Wingdings" panose="05000000000000000000" pitchFamily="2" charset="2"/>
              <a:buNone/>
            </a:pPr>
            <a:r>
              <a:rPr lang="en-US" altLang="en-US" dirty="0" smtClean="0">
                <a:latin typeface="Calibri" panose="020F0502020204030204" pitchFamily="34" charset="0"/>
              </a:rPr>
              <a:t>    After much discussion, Carson writes that there was “a broad consensus that Christians who understand the priority of preparing people for eternity must also help people here and now, and that gospel proclamation must not be set antithetically against deeds of mercy.”</a:t>
            </a:r>
          </a:p>
        </p:txBody>
      </p:sp>
    </p:spTree>
    <p:extLst>
      <p:ext uri="{BB962C8B-B14F-4D97-AF65-F5344CB8AC3E}">
        <p14:creationId xmlns:p14="http://schemas.microsoft.com/office/powerpoint/2010/main" val="117100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1846730" y="712699"/>
            <a:ext cx="8229600" cy="4530725"/>
          </a:xfrm>
        </p:spPr>
        <p:txBody>
          <a:bodyPr/>
          <a:lstStyle/>
          <a:p>
            <a:pPr>
              <a:spcBef>
                <a:spcPts val="0"/>
              </a:spcBef>
              <a:buNone/>
            </a:pPr>
            <a:r>
              <a:rPr lang="en-US" altLang="en-US" sz="2400" dirty="0">
                <a:latin typeface="Calibri" panose="020F0502020204030204" pitchFamily="34" charset="0"/>
              </a:rPr>
              <a:t>     Despite this agreement, the gathered pastors returned to this pointed question: “Granted that we ought to be engaged in acts of mercy, what safeguards can be set in place so as to minimize the risk that the deeds of mercy will finally swamp the proclamation of the gospel and the passionate desire to see men and women reconciled to God by faith in Christ Jesus and his atoning death and resurrection?”  </a:t>
            </a:r>
          </a:p>
          <a:p>
            <a:pPr>
              <a:spcBef>
                <a:spcPts val="0"/>
              </a:spcBef>
              <a:buNone/>
            </a:pPr>
            <a:r>
              <a:rPr lang="en-US" altLang="en-US" sz="2400" dirty="0">
                <a:latin typeface="Calibri" panose="020F0502020204030204" pitchFamily="34" charset="0"/>
              </a:rPr>
              <a:t>     Carson gave two answers. “First, it is helpful to distinguish between the responsibilities of the church qua church and the responsibilities of Christians.” And second, “Preach hell.”</a:t>
            </a:r>
          </a:p>
          <a:p>
            <a:pPr>
              <a:spcBef>
                <a:spcPts val="0"/>
              </a:spcBef>
              <a:buNone/>
            </a:pPr>
            <a:r>
              <a:rPr lang="en-US" altLang="en-US" sz="2400" u="sng" dirty="0">
                <a:latin typeface="Calibri" panose="020F0502020204030204" pitchFamily="34" charset="0"/>
                <a:hlinkClick r:id="rId2"/>
              </a:rPr>
              <a:t>http://www.thegospelcoalition.org/themelios/33-2/editorial</a:t>
            </a:r>
            <a:endParaRPr lang="en-US" altLang="en-US" sz="2400" dirty="0">
              <a:latin typeface="Calibri" panose="020F0502020204030204" pitchFamily="34" charset="0"/>
            </a:endParaRPr>
          </a:p>
          <a:p>
            <a:pPr>
              <a:spcBef>
                <a:spcPts val="0"/>
              </a:spcBef>
              <a:buNone/>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376548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864659" y="941299"/>
            <a:ext cx="8229600" cy="4530725"/>
          </a:xfrm>
        </p:spPr>
        <p:txBody>
          <a:bodyPr/>
          <a:lstStyle/>
          <a:p>
            <a:pPr>
              <a:buFont typeface="Wingdings" panose="05000000000000000000" pitchFamily="2" charset="2"/>
              <a:buNone/>
            </a:pPr>
            <a:r>
              <a:rPr lang="en-US" altLang="en-US" dirty="0" smtClean="0">
                <a:latin typeface="Calibri" panose="020F0502020204030204" pitchFamily="34" charset="0"/>
              </a:rPr>
              <a:t>Tim Keller, “The Gospel and the Poor,” </a:t>
            </a:r>
            <a:r>
              <a:rPr lang="en-US" altLang="en-US" i="1" dirty="0" err="1" smtClean="0">
                <a:latin typeface="Calibri" panose="020F0502020204030204" pitchFamily="34" charset="0"/>
              </a:rPr>
              <a:t>Themelios</a:t>
            </a:r>
            <a:r>
              <a:rPr lang="en-US" altLang="en-US" dirty="0" smtClean="0">
                <a:latin typeface="Calibri" panose="020F0502020204030204" pitchFamily="34" charset="0"/>
              </a:rPr>
              <a:t> 33.3 (2008), 8-22.</a:t>
            </a:r>
          </a:p>
          <a:p>
            <a:pPr>
              <a:buFont typeface="Wingdings" panose="05000000000000000000" pitchFamily="2" charset="2"/>
              <a:buNone/>
            </a:pPr>
            <a:endParaRPr lang="en-US" altLang="en-US" dirty="0" smtClean="0">
              <a:latin typeface="Calibri" panose="020F0502020204030204" pitchFamily="34" charset="0"/>
            </a:endParaRPr>
          </a:p>
          <a:p>
            <a:pPr>
              <a:buFont typeface="Wingdings" panose="05000000000000000000" pitchFamily="2" charset="2"/>
              <a:buNone/>
            </a:pPr>
            <a:r>
              <a:rPr lang="en-US" altLang="en-US" u="sng" dirty="0" smtClean="0">
                <a:latin typeface="Calibri" panose="020F0502020204030204" pitchFamily="34" charset="0"/>
                <a:hlinkClick r:id="rId2"/>
              </a:rPr>
              <a:t>http://www.thegospelcoalition.org/publications/33-3/the-gospel-and-the-poor</a:t>
            </a:r>
            <a:endParaRPr lang="en-US" altLang="en-US" u="sng" dirty="0" smtClean="0">
              <a:latin typeface="Calibri" panose="020F0502020204030204" pitchFamily="34" charset="0"/>
            </a:endParaRPr>
          </a:p>
          <a:p>
            <a:pPr>
              <a:buFont typeface="Wingdings" panose="05000000000000000000" pitchFamily="2" charset="2"/>
              <a:buNone/>
            </a:pPr>
            <a:endParaRPr lang="en-US" altLang="en-US" dirty="0" smtClean="0">
              <a:latin typeface="Calibri" panose="020F0502020204030204" pitchFamily="34" charset="0"/>
            </a:endParaRPr>
          </a:p>
          <a:p>
            <a:pPr>
              <a:buFont typeface="Wingdings" panose="05000000000000000000" pitchFamily="2" charset="2"/>
              <a:buNone/>
            </a:pPr>
            <a:r>
              <a:rPr lang="en-US" altLang="en-US" dirty="0" smtClean="0">
                <a:latin typeface="Calibri" panose="020F0502020204030204" pitchFamily="34" charset="0"/>
              </a:rPr>
              <a:t>(cf. also </a:t>
            </a:r>
            <a:r>
              <a:rPr lang="en-US" altLang="en-US" i="1" dirty="0" smtClean="0">
                <a:latin typeface="Calibri" panose="020F0502020204030204" pitchFamily="34" charset="0"/>
              </a:rPr>
              <a:t>Generous Justice: How God’s Grace Makes Us Just </a:t>
            </a:r>
            <a:r>
              <a:rPr lang="en-US" altLang="en-US" dirty="0" smtClean="0">
                <a:latin typeface="Calibri" panose="020F0502020204030204" pitchFamily="34" charset="0"/>
              </a:rPr>
              <a:t>[Dutton, 2010])</a:t>
            </a:r>
          </a:p>
          <a:p>
            <a:pPr>
              <a:buFont typeface="Wingdings" panose="05000000000000000000" pitchFamily="2" charset="2"/>
              <a:buNone/>
            </a:pPr>
            <a:endParaRPr lang="en-US" altLang="en-US" dirty="0" smtClean="0">
              <a:latin typeface="Calibri" panose="020F0502020204030204" pitchFamily="34" charset="0"/>
            </a:endParaRPr>
          </a:p>
          <a:p>
            <a:pPr>
              <a:buFont typeface="Wingdings" panose="05000000000000000000" pitchFamily="2" charset="2"/>
              <a:buNone/>
            </a:pPr>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21029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8094" y="981640"/>
            <a:ext cx="8229600" cy="4530725"/>
          </a:xfrm>
        </p:spPr>
        <p:txBody>
          <a:bodyPr/>
          <a:lstStyle/>
          <a:p>
            <a:pPr>
              <a:buFont typeface="Wingdings" panose="05000000000000000000" pitchFamily="2" charset="2"/>
              <a:buNone/>
              <a:defRPr/>
            </a:pPr>
            <a:r>
              <a:rPr lang="en-US" dirty="0" smtClean="0">
                <a:latin typeface="Calibri" panose="020F0502020204030204" pitchFamily="34" charset="0"/>
              </a:rPr>
              <a:t>    Jonathan Edwards, “Christian Charity: or, The Duty of Charity to the Poor, Explained and Enforced.”</a:t>
            </a:r>
          </a:p>
          <a:p>
            <a:pPr marL="514338" indent="-514338">
              <a:buFont typeface="+mj-lt"/>
              <a:buAutoNum type="arabicPeriod"/>
              <a:defRPr/>
            </a:pPr>
            <a:r>
              <a:rPr lang="en-US" dirty="0" smtClean="0">
                <a:latin typeface="Calibri" panose="020F0502020204030204" pitchFamily="34" charset="0"/>
              </a:rPr>
              <a:t>Believing the gospel will move us to give to the poor.</a:t>
            </a:r>
          </a:p>
          <a:p>
            <a:pPr marL="514338" indent="-514338">
              <a:buFont typeface="+mj-lt"/>
              <a:buAutoNum type="arabicPeriod"/>
              <a:defRPr/>
            </a:pPr>
            <a:r>
              <a:rPr lang="en-US" dirty="0" smtClean="0">
                <a:latin typeface="Calibri" panose="020F0502020204030204" pitchFamily="34" charset="0"/>
              </a:rPr>
              <a:t>Ministry to the poor is a crucial sign that we believe the gospel.</a:t>
            </a:r>
          </a:p>
          <a:p>
            <a:pPr>
              <a:defRPr/>
            </a:pPr>
            <a:endParaRPr lang="en-US" dirty="0">
              <a:latin typeface="Calibri" panose="020F0502020204030204" pitchFamily="34" charset="0"/>
            </a:endParaRPr>
          </a:p>
        </p:txBody>
      </p:sp>
    </p:spTree>
    <p:extLst>
      <p:ext uri="{BB962C8B-B14F-4D97-AF65-F5344CB8AC3E}">
        <p14:creationId xmlns:p14="http://schemas.microsoft.com/office/powerpoint/2010/main" val="246918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2223" y="887511"/>
            <a:ext cx="8229600" cy="4530725"/>
          </a:xfrm>
        </p:spPr>
        <p:txBody>
          <a:bodyPr/>
          <a:lstStyle/>
          <a:p>
            <a:pPr>
              <a:buFont typeface="Wingdings" panose="05000000000000000000" pitchFamily="2" charset="2"/>
              <a:buNone/>
              <a:defRPr/>
            </a:pPr>
            <a:r>
              <a:rPr lang="en-US" dirty="0" smtClean="0">
                <a:latin typeface="Calibri" panose="020F0502020204030204" pitchFamily="34" charset="0"/>
              </a:rPr>
              <a:t>    Keller asks, What about the ministry to the poor and the ministry of evangelism?  He states the following:</a:t>
            </a:r>
          </a:p>
          <a:p>
            <a:pPr>
              <a:buFont typeface="Wingdings" panose="05000000000000000000" pitchFamily="2" charset="2"/>
              <a:buNone/>
              <a:defRPr/>
            </a:pPr>
            <a:endParaRPr lang="en-US" dirty="0" smtClean="0">
              <a:latin typeface="Calibri" panose="020F0502020204030204" pitchFamily="34" charset="0"/>
            </a:endParaRPr>
          </a:p>
          <a:p>
            <a:pPr marL="514338" indent="-514338">
              <a:buFont typeface="+mj-lt"/>
              <a:buAutoNum type="arabicPeriod"/>
              <a:defRPr/>
            </a:pPr>
            <a:r>
              <a:rPr lang="en-US" dirty="0" smtClean="0">
                <a:latin typeface="Calibri" panose="020F0502020204030204" pitchFamily="34" charset="0"/>
              </a:rPr>
              <a:t>Evangelism is distinct.</a:t>
            </a:r>
          </a:p>
          <a:p>
            <a:pPr marL="514338" indent="-514338">
              <a:buFont typeface="+mj-lt"/>
              <a:buAutoNum type="arabicPeriod"/>
              <a:defRPr/>
            </a:pPr>
            <a:r>
              <a:rPr lang="en-US" dirty="0" smtClean="0">
                <a:latin typeface="Calibri" panose="020F0502020204030204" pitchFamily="34" charset="0"/>
              </a:rPr>
              <a:t>Evangelism is more basic than ministry to the poor.</a:t>
            </a:r>
          </a:p>
          <a:p>
            <a:pPr marL="514338" indent="-514338">
              <a:buFont typeface="+mj-lt"/>
              <a:buAutoNum type="arabicPeriod"/>
              <a:defRPr/>
            </a:pPr>
            <a:r>
              <a:rPr lang="en-US" dirty="0" smtClean="0">
                <a:latin typeface="Calibri" panose="020F0502020204030204" pitchFamily="34" charset="0"/>
              </a:rPr>
              <a:t>But ministry to the poor is inseparably connected to evangelism.</a:t>
            </a:r>
          </a:p>
          <a:p>
            <a:pPr marL="514338" indent="-514338">
              <a:buFont typeface="+mj-lt"/>
              <a:buAutoNum type="arabicPeriod"/>
              <a:defRPr/>
            </a:pPr>
            <a:r>
              <a:rPr lang="en-US" dirty="0" smtClean="0">
                <a:latin typeface="Calibri" panose="020F0502020204030204" pitchFamily="34" charset="0"/>
              </a:rPr>
              <a:t>Inseparable does not mean a rigid, temporal, order.</a:t>
            </a:r>
          </a:p>
          <a:p>
            <a:pPr>
              <a:buFont typeface="Wingdings" panose="05000000000000000000" pitchFamily="2" charset="2"/>
              <a:buNone/>
              <a:defRPr/>
            </a:pPr>
            <a:r>
              <a:rPr lang="en-US" dirty="0" smtClean="0">
                <a:latin typeface="Calibri" panose="020F0502020204030204" pitchFamily="34" charset="0"/>
              </a:rPr>
              <a:t> </a:t>
            </a:r>
          </a:p>
          <a:p>
            <a:pPr>
              <a:defRPr/>
            </a:pPr>
            <a:endParaRPr lang="en-US" dirty="0">
              <a:latin typeface="Calibri" panose="020F0502020204030204" pitchFamily="34" charset="0"/>
            </a:endParaRPr>
          </a:p>
        </p:txBody>
      </p:sp>
    </p:spTree>
    <p:extLst>
      <p:ext uri="{BB962C8B-B14F-4D97-AF65-F5344CB8AC3E}">
        <p14:creationId xmlns:p14="http://schemas.microsoft.com/office/powerpoint/2010/main" val="56343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1954306" y="1048875"/>
            <a:ext cx="8229600" cy="4530725"/>
          </a:xfrm>
        </p:spPr>
        <p:txBody>
          <a:bodyPr/>
          <a:lstStyle/>
          <a:p>
            <a:pPr>
              <a:buFont typeface="Wingdings" panose="05000000000000000000" pitchFamily="2" charset="2"/>
              <a:buNone/>
            </a:pPr>
            <a:r>
              <a:rPr lang="en-US" altLang="en-US" sz="2400" dirty="0">
                <a:latin typeface="Calibri" panose="020F0502020204030204" pitchFamily="34" charset="0"/>
              </a:rPr>
              <a:t>    Keller concludes that they go together theologically and practically.</a:t>
            </a:r>
          </a:p>
          <a:p>
            <a:pPr>
              <a:buFont typeface="Wingdings" panose="05000000000000000000" pitchFamily="2" charset="2"/>
              <a:buNone/>
            </a:pPr>
            <a:r>
              <a:rPr lang="en-US" altLang="en-US" sz="2400" dirty="0">
                <a:latin typeface="Calibri" panose="020F0502020204030204" pitchFamily="34" charset="0"/>
              </a:rPr>
              <a:t>    They go together theologically. The resurrection shows us that God not only </a:t>
            </a:r>
            <a:r>
              <a:rPr lang="en-US" altLang="en-US" sz="2400" i="1" dirty="0">
                <a:latin typeface="Calibri" panose="020F0502020204030204" pitchFamily="34" charset="0"/>
              </a:rPr>
              <a:t>created both </a:t>
            </a:r>
            <a:r>
              <a:rPr lang="en-US" altLang="en-US" sz="2400" dirty="0">
                <a:latin typeface="Calibri" panose="020F0502020204030204" pitchFamily="34" charset="0"/>
              </a:rPr>
              <a:t>body and spirit but will also </a:t>
            </a:r>
            <a:r>
              <a:rPr lang="en-US" altLang="en-US" sz="2400" i="1" dirty="0">
                <a:latin typeface="Calibri" panose="020F0502020204030204" pitchFamily="34" charset="0"/>
              </a:rPr>
              <a:t>redeem</a:t>
            </a:r>
            <a:r>
              <a:rPr lang="en-US" altLang="en-US" sz="2400" dirty="0">
                <a:latin typeface="Calibri" panose="020F0502020204030204" pitchFamily="34" charset="0"/>
              </a:rPr>
              <a:t> both body and spirit. The salvation Jesus will eventually bring in its fullness will include liberation from </a:t>
            </a:r>
            <a:r>
              <a:rPr lang="en-US" altLang="en-US" sz="2400" i="1" dirty="0">
                <a:latin typeface="Calibri" panose="020F0502020204030204" pitchFamily="34" charset="0"/>
              </a:rPr>
              <a:t>all</a:t>
            </a:r>
            <a:r>
              <a:rPr lang="en-US" altLang="en-US" sz="2400" dirty="0">
                <a:latin typeface="Calibri" panose="020F0502020204030204" pitchFamily="34" charset="0"/>
              </a:rPr>
              <a:t> the effects of sin – not only spiritual but physical and material as well. Jesus came both preaching the Word and healing and feeding.</a:t>
            </a:r>
          </a:p>
        </p:txBody>
      </p:sp>
    </p:spTree>
    <p:extLst>
      <p:ext uri="{BB962C8B-B14F-4D97-AF65-F5344CB8AC3E}">
        <p14:creationId xmlns:p14="http://schemas.microsoft.com/office/powerpoint/2010/main" val="405229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2813</TotalTime>
  <Words>9574</Words>
  <Application>Microsoft Office PowerPoint</Application>
  <PresentationFormat>Widescreen</PresentationFormat>
  <Paragraphs>584</Paragraphs>
  <Slides>161</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161</vt:i4>
      </vt:variant>
    </vt:vector>
  </HeadingPairs>
  <TitlesOfParts>
    <vt:vector size="174" baseType="lpstr">
      <vt:lpstr>Arial</vt:lpstr>
      <vt:lpstr>Bookman Old Style</vt:lpstr>
      <vt:lpstr>Calibri</vt:lpstr>
      <vt:lpstr>Calibri Light</vt:lpstr>
      <vt:lpstr>Courier New</vt:lpstr>
      <vt:lpstr>Garamond</vt:lpstr>
      <vt:lpstr>Times New Roman</vt:lpstr>
      <vt:lpstr>Verdana</vt:lpstr>
      <vt:lpstr>Wingdings</vt:lpstr>
      <vt:lpstr>1_Office Theme</vt:lpstr>
      <vt:lpstr>Level</vt:lpstr>
      <vt:lpstr>Office Theme</vt:lpstr>
      <vt:lpstr>2_Office Theme</vt:lpstr>
      <vt:lpstr>Stay Sharp  Article 8: Christian Living</vt:lpstr>
      <vt:lpstr>I.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Grace and Godliness: Justification and Sanctification</vt:lpstr>
      <vt:lpstr>PowerPoint Presentation</vt:lpstr>
      <vt:lpstr>PowerPoint Presentation</vt:lpstr>
      <vt:lpstr>Grudem</vt:lpstr>
      <vt:lpstr>PowerPoint Presentation</vt:lpstr>
      <vt:lpstr>PowerPoint Presentation</vt:lpstr>
      <vt:lpstr>Holiness (J. C. Ryle)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Doctrinal Survey</vt:lpstr>
      <vt:lpstr>Why are we doing this?</vt:lpstr>
      <vt:lpstr>How was it structured?</vt:lpstr>
      <vt:lpstr>What do we desire to learn?</vt:lpstr>
      <vt:lpstr>Who received the survey?</vt:lpstr>
      <vt:lpstr>What were some of the statistics?</vt:lpstr>
      <vt:lpstr>Remember: Surveys have both strengths and weaknesses.</vt:lpstr>
      <vt:lpstr>General Assessments</vt:lpstr>
      <vt:lpstr>Article 8 Christian Living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Supreme Love, Joyful Sacrifice, Living Faith: The Great Commandment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Spiritual Life in the Now and Not Yet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Witness to the Gospel and Making Disciples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EFCA Theology Pre-Conference “Soteriological Essentials and the “Significance of Silence’” Arminianism, Calvinism, Lutheranism and the EFCA”</dc:title>
  <dc:creator>Dani Richards</dc:creator>
  <cp:lastModifiedBy>Greg Strand</cp:lastModifiedBy>
  <cp:revision>79</cp:revision>
  <cp:lastPrinted>2015-02-11T14:39:17Z</cp:lastPrinted>
  <dcterms:created xsi:type="dcterms:W3CDTF">2015-01-22T22:23:32Z</dcterms:created>
  <dcterms:modified xsi:type="dcterms:W3CDTF">2015-02-13T17:12:33Z</dcterms:modified>
</cp:coreProperties>
</file>