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308" r:id="rId2"/>
    <p:sldId id="361" r:id="rId3"/>
    <p:sldId id="256" r:id="rId4"/>
    <p:sldId id="257" r:id="rId5"/>
    <p:sldId id="316" r:id="rId6"/>
    <p:sldId id="310" r:id="rId7"/>
    <p:sldId id="311" r:id="rId8"/>
    <p:sldId id="312" r:id="rId9"/>
    <p:sldId id="313" r:id="rId10"/>
    <p:sldId id="314" r:id="rId11"/>
    <p:sldId id="258" r:id="rId12"/>
    <p:sldId id="317" r:id="rId13"/>
    <p:sldId id="318" r:id="rId14"/>
    <p:sldId id="319" r:id="rId15"/>
    <p:sldId id="320" r:id="rId16"/>
    <p:sldId id="259" r:id="rId17"/>
    <p:sldId id="321" r:id="rId18"/>
    <p:sldId id="322" r:id="rId19"/>
    <p:sldId id="260" r:id="rId20"/>
    <p:sldId id="323" r:id="rId21"/>
    <p:sldId id="325" r:id="rId22"/>
    <p:sldId id="326" r:id="rId23"/>
    <p:sldId id="261" r:id="rId24"/>
    <p:sldId id="329" r:id="rId25"/>
    <p:sldId id="328" r:id="rId26"/>
    <p:sldId id="330" r:id="rId27"/>
    <p:sldId id="331" r:id="rId28"/>
    <p:sldId id="332" r:id="rId29"/>
    <p:sldId id="333" r:id="rId30"/>
    <p:sldId id="334" r:id="rId31"/>
    <p:sldId id="262" r:id="rId32"/>
    <p:sldId id="336" r:id="rId33"/>
    <p:sldId id="337" r:id="rId34"/>
    <p:sldId id="338" r:id="rId35"/>
    <p:sldId id="339" r:id="rId36"/>
    <p:sldId id="340" r:id="rId37"/>
    <p:sldId id="341" r:id="rId38"/>
    <p:sldId id="342" r:id="rId39"/>
    <p:sldId id="343" r:id="rId40"/>
    <p:sldId id="344" r:id="rId41"/>
    <p:sldId id="345" r:id="rId42"/>
    <p:sldId id="346" r:id="rId43"/>
    <p:sldId id="264" r:id="rId44"/>
    <p:sldId id="348" r:id="rId45"/>
    <p:sldId id="349" r:id="rId46"/>
    <p:sldId id="350" r:id="rId47"/>
    <p:sldId id="351" r:id="rId48"/>
    <p:sldId id="352" r:id="rId49"/>
    <p:sldId id="265" r:id="rId50"/>
    <p:sldId id="353" r:id="rId51"/>
    <p:sldId id="354" r:id="rId52"/>
    <p:sldId id="266" r:id="rId53"/>
    <p:sldId id="355" r:id="rId54"/>
    <p:sldId id="267" r:id="rId55"/>
    <p:sldId id="357" r:id="rId56"/>
    <p:sldId id="358" r:id="rId57"/>
    <p:sldId id="268" r:id="rId58"/>
    <p:sldId id="359" r:id="rId59"/>
    <p:sldId id="360" r:id="rId60"/>
    <p:sldId id="362"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4660"/>
  </p:normalViewPr>
  <p:slideViewPr>
    <p:cSldViewPr>
      <p:cViewPr>
        <p:scale>
          <a:sx n="80" d="100"/>
          <a:sy n="80" d="100"/>
        </p:scale>
        <p:origin x="-528" y="-13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1DC5DF8-E37B-420A-89D7-CED866F6313E}" type="datetimeFigureOut">
              <a:rPr lang="en-US" smtClean="0"/>
              <a:pPr/>
              <a:t>02/21/2013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5E3F659-9611-49A5-BE6C-45C86D63A9DA}" type="slidenum">
              <a:rPr lang="en-US" smtClean="0"/>
              <a:pPr/>
              <a:t>‹#›</a:t>
            </a:fld>
            <a:endParaRPr lang="en-US"/>
          </a:p>
        </p:txBody>
      </p:sp>
    </p:spTree>
    <p:extLst>
      <p:ext uri="{BB962C8B-B14F-4D97-AF65-F5344CB8AC3E}">
        <p14:creationId xmlns:p14="http://schemas.microsoft.com/office/powerpoint/2010/main" xmlns="" val="682726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920F80-319B-4CE8-8E00-6494AA12E02A}" type="datetimeFigureOut">
              <a:rPr lang="en-US" smtClean="0"/>
              <a:pPr/>
              <a:t>02/21/2013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BD2A94B-3796-41BF-B7E6-9D7DB64D4F8D}" type="slidenum">
              <a:rPr lang="en-US" smtClean="0"/>
              <a:pPr/>
              <a:t>‹#›</a:t>
            </a:fld>
            <a:endParaRPr lang="en-US"/>
          </a:p>
        </p:txBody>
      </p:sp>
    </p:spTree>
    <p:extLst>
      <p:ext uri="{BB962C8B-B14F-4D97-AF65-F5344CB8AC3E}">
        <p14:creationId xmlns:p14="http://schemas.microsoft.com/office/powerpoint/2010/main" xmlns="" val="222688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9426492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6489000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6194174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9672504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21606301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29457027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5125187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4329097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184098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6912431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5306710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BDCE6-C540-402A-8FCD-AD34E92778B7}" type="datetimeFigureOut">
              <a:rPr lang="en-US" smtClean="0"/>
              <a:pPr/>
              <a:t>02/21/2013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01012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89375" y="2678113"/>
            <a:ext cx="1365250" cy="1506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862688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1676400"/>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Our statement on </a:t>
            </a:r>
            <a:r>
              <a:rPr lang="en-US" sz="2800" i="1" dirty="0" smtClean="0">
                <a:effectLst>
                  <a:outerShdw blurRad="38100" dist="38100" dir="2700000" algn="tl">
                    <a:srgbClr val="000000">
                      <a:alpha val="43137"/>
                    </a:srgbClr>
                  </a:outerShdw>
                </a:effectLst>
                <a:latin typeface="Book Antiqua" pitchFamily="18" charset="0"/>
              </a:rPr>
              <a:t>The Work of Christ </a:t>
            </a:r>
            <a:r>
              <a:rPr lang="en-US" sz="2800" dirty="0" smtClean="0">
                <a:effectLst>
                  <a:outerShdw blurRad="38100" dist="38100" dir="2700000" algn="tl">
                    <a:srgbClr val="000000">
                      <a:alpha val="43137"/>
                    </a:srgbClr>
                  </a:outerShdw>
                </a:effectLst>
                <a:latin typeface="Book Antiqua" pitchFamily="18" charset="0"/>
              </a:rPr>
              <a:t>focuses on his priestly role through which he effects our salvation by his atoning sacrifice on the cross.</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16237140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62000" y="2971800"/>
            <a:ext cx="7772400" cy="1447801"/>
          </a:xfrm>
        </p:spPr>
        <p:txBody>
          <a:bodyPr>
            <a:noAutofit/>
          </a:bodyPr>
          <a:lstStyle/>
          <a:p>
            <a:r>
              <a:rPr lang="en-US" sz="3200" dirty="0" smtClean="0">
                <a:effectLst>
                  <a:outerShdw blurRad="38100" dist="38100" dir="2700000" algn="tl">
                    <a:srgbClr val="000000">
                      <a:alpha val="43137"/>
                    </a:srgbClr>
                  </a:outerShdw>
                </a:effectLst>
                <a:latin typeface="Constantia"/>
                <a:ea typeface="Calibri"/>
                <a:cs typeface="Times New Roman"/>
              </a:rPr>
              <a:t>I. Of Central Importance: </a:t>
            </a:r>
            <a:br>
              <a:rPr lang="en-US" sz="3200" dirty="0" smtClean="0">
                <a:effectLst>
                  <a:outerShdw blurRad="38100" dist="38100" dir="2700000" algn="tl">
                    <a:srgbClr val="000000">
                      <a:alpha val="43137"/>
                    </a:srgbClr>
                  </a:outerShdw>
                </a:effectLst>
                <a:latin typeface="Constantia"/>
                <a:ea typeface="Calibri"/>
                <a:cs typeface="Times New Roman"/>
              </a:rPr>
            </a:br>
            <a:r>
              <a:rPr lang="en-US" sz="3200" i="1" dirty="0" smtClean="0">
                <a:effectLst>
                  <a:outerShdw blurRad="38100" dist="38100" dir="2700000" algn="tl">
                    <a:srgbClr val="000000">
                      <a:alpha val="43137"/>
                    </a:srgbClr>
                  </a:outerShdw>
                </a:effectLst>
                <a:latin typeface="Constantia"/>
                <a:ea typeface="Calibri"/>
                <a:cs typeface="Times New Roman"/>
              </a:rPr>
              <a:t>Jesus Christ Shed His Blood on the Cross</a:t>
            </a:r>
            <a:r>
              <a:rPr lang="en-US" sz="3200" i="1" dirty="0" smtClean="0">
                <a:effectLst>
                  <a:outerShdw blurRad="38100" dist="38100" dir="2700000" algn="tl">
                    <a:srgbClr val="000000">
                      <a:alpha val="43137"/>
                    </a:srgbClr>
                  </a:outerShdw>
                </a:effectLst>
                <a:latin typeface="Book Antiqua" pitchFamily="18" charset="0"/>
              </a:rPr>
              <a:t/>
            </a:r>
            <a:br>
              <a:rPr lang="en-US" sz="3200" i="1" dirty="0" smtClean="0">
                <a:effectLst>
                  <a:outerShdw blurRad="38100" dist="38100" dir="2700000" algn="tl">
                    <a:srgbClr val="000000">
                      <a:alpha val="43137"/>
                    </a:srgbClr>
                  </a:outerShdw>
                </a:effectLst>
                <a:latin typeface="Book Antiqua" pitchFamily="18" charset="0"/>
              </a:rPr>
            </a:br>
            <a:r>
              <a:rPr lang="en-US" sz="3200" i="1" dirty="0" smtClean="0">
                <a:effectLst>
                  <a:outerShdw blurRad="38100" dist="38100" dir="2700000" algn="tl">
                    <a:srgbClr val="000000">
                      <a:alpha val="43137"/>
                    </a:srgbClr>
                  </a:outerShdw>
                </a:effectLst>
                <a:latin typeface="Book Antiqua" pitchFamily="18" charset="0"/>
              </a:rPr>
              <a:t/>
            </a:r>
            <a:br>
              <a:rPr lang="en-US" sz="3200" i="1" dirty="0" smtClean="0">
                <a:effectLst>
                  <a:outerShdw blurRad="38100" dist="38100" dir="2700000" algn="tl">
                    <a:srgbClr val="000000">
                      <a:alpha val="43137"/>
                    </a:srgbClr>
                  </a:outerShdw>
                </a:effectLst>
                <a:latin typeface="Book Antiqua" pitchFamily="18" charset="0"/>
              </a:rPr>
            </a:br>
            <a:endParaRPr lang="en-US" sz="3200" i="1"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29528296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104" y="609600"/>
            <a:ext cx="8229600" cy="914400"/>
          </a:xfrm>
        </p:spPr>
        <p:txBody>
          <a:bodyPr>
            <a:noAutofit/>
          </a:bodyPr>
          <a:lstStyle/>
          <a:p>
            <a:pPr marL="0" lvl="0" indent="0">
              <a:buNone/>
            </a:pPr>
            <a:r>
              <a:rPr lang="en-US" sz="2800" dirty="0">
                <a:solidFill>
                  <a:prstClr val="black"/>
                </a:solidFill>
                <a:effectLst>
                  <a:outerShdw blurRad="38100" dist="38100" dir="2700000" algn="tl">
                    <a:srgbClr val="000000">
                      <a:alpha val="43137"/>
                    </a:srgbClr>
                  </a:outerShdw>
                </a:effectLst>
                <a:latin typeface="Bookman Old Style" pitchFamily="18" charset="0"/>
              </a:rPr>
              <a:t>The Evangelists, in various ways, present the crucifixion </a:t>
            </a:r>
            <a:r>
              <a:rPr lang="en-US" sz="2800" dirty="0" smtClean="0">
                <a:solidFill>
                  <a:prstClr val="black"/>
                </a:solidFill>
                <a:effectLst>
                  <a:outerShdw blurRad="38100" dist="38100" dir="2700000" algn="tl">
                    <a:srgbClr val="000000">
                      <a:alpha val="43137"/>
                    </a:srgbClr>
                  </a:outerShdw>
                </a:effectLst>
                <a:latin typeface="Bookman Old Style" pitchFamily="18" charset="0"/>
              </a:rPr>
              <a:t>of Jesus in Jerusalem as the focal point of the gospel story.</a:t>
            </a:r>
          </a:p>
          <a:p>
            <a:pPr marL="0" lvl="0" indent="0">
              <a:buNone/>
            </a:pPr>
            <a:endParaRPr lang="en-US" sz="2800" dirty="0" smtClean="0">
              <a:solidFill>
                <a:prstClr val="black"/>
              </a:solidFill>
              <a:effectLst>
                <a:outerShdw blurRad="38100" dist="38100" dir="2700000" algn="tl">
                  <a:srgbClr val="000000">
                    <a:alpha val="43137"/>
                  </a:srgbClr>
                </a:outerShdw>
              </a:effectLst>
              <a:latin typeface="Bookman Old Style" pitchFamily="18" charset="0"/>
            </a:endParaRPr>
          </a:p>
          <a:p>
            <a:pPr marL="0" lvl="0" indent="0">
              <a:buNone/>
            </a:pPr>
            <a:endParaRPr lang="en-US" sz="2800" dirty="0">
              <a:solidFill>
                <a:prstClr val="black"/>
              </a:solidFill>
              <a:effectLst>
                <a:outerShdw blurRad="38100" dist="38100" dir="2700000" algn="tl">
                  <a:srgbClr val="000000">
                    <a:alpha val="43137"/>
                  </a:srgbClr>
                </a:outerShdw>
              </a:effectLst>
              <a:latin typeface="Bookman Old Style" pitchFamily="18" charset="0"/>
            </a:endParaRPr>
          </a:p>
        </p:txBody>
      </p:sp>
      <p:sp>
        <p:nvSpPr>
          <p:cNvPr id="4" name="Rectangle 3"/>
          <p:cNvSpPr/>
          <p:nvPr/>
        </p:nvSpPr>
        <p:spPr>
          <a:xfrm>
            <a:off x="2819400" y="2438400"/>
            <a:ext cx="1699504" cy="523220"/>
          </a:xfrm>
          <a:prstGeom prst="rect">
            <a:avLst/>
          </a:prstGeom>
        </p:spPr>
        <p:txBody>
          <a:bodyPr wrap="none">
            <a:spAutoFit/>
          </a:bodyPr>
          <a:lstStyle/>
          <a:p>
            <a:pPr lvl="0"/>
            <a:r>
              <a:rPr lang="en-US" sz="2800" dirty="0">
                <a:solidFill>
                  <a:prstClr val="black"/>
                </a:solidFill>
                <a:effectLst>
                  <a:outerShdw blurRad="38100" dist="38100" dir="2700000" algn="tl">
                    <a:srgbClr val="000000">
                      <a:alpha val="43137"/>
                    </a:srgbClr>
                  </a:outerShdw>
                </a:effectLst>
                <a:latin typeface="Bookman Old Style" pitchFamily="18" charset="0"/>
              </a:rPr>
              <a:t>Matthew</a:t>
            </a:r>
          </a:p>
        </p:txBody>
      </p:sp>
      <p:sp>
        <p:nvSpPr>
          <p:cNvPr id="5" name="Rectangle 4"/>
          <p:cNvSpPr/>
          <p:nvPr/>
        </p:nvSpPr>
        <p:spPr>
          <a:xfrm>
            <a:off x="2819400" y="2975612"/>
            <a:ext cx="1104790" cy="523220"/>
          </a:xfrm>
          <a:prstGeom prst="rect">
            <a:avLst/>
          </a:prstGeom>
        </p:spPr>
        <p:txBody>
          <a:bodyPr wrap="none">
            <a:spAutoFit/>
          </a:bodyPr>
          <a:lstStyle/>
          <a:p>
            <a:pPr lvl="0"/>
            <a:r>
              <a:rPr lang="en-US" sz="2800" dirty="0">
                <a:solidFill>
                  <a:prstClr val="black"/>
                </a:solidFill>
                <a:effectLst>
                  <a:outerShdw blurRad="38100" dist="38100" dir="2700000" algn="tl">
                    <a:srgbClr val="000000">
                      <a:alpha val="43137"/>
                    </a:srgbClr>
                  </a:outerShdw>
                </a:effectLst>
                <a:latin typeface="Bookman Old Style" pitchFamily="18" charset="0"/>
              </a:rPr>
              <a:t>Mark</a:t>
            </a:r>
          </a:p>
        </p:txBody>
      </p:sp>
      <p:sp>
        <p:nvSpPr>
          <p:cNvPr id="6" name="Rectangle 5"/>
          <p:cNvSpPr/>
          <p:nvPr/>
        </p:nvSpPr>
        <p:spPr>
          <a:xfrm>
            <a:off x="2819400" y="3501448"/>
            <a:ext cx="1167307" cy="523220"/>
          </a:xfrm>
          <a:prstGeom prst="rect">
            <a:avLst/>
          </a:prstGeom>
        </p:spPr>
        <p:txBody>
          <a:bodyPr wrap="none">
            <a:spAutoFit/>
          </a:bodyPr>
          <a:lstStyle/>
          <a:p>
            <a:pPr lvl="0"/>
            <a:r>
              <a:rPr lang="en-US" sz="2800" dirty="0">
                <a:solidFill>
                  <a:prstClr val="black"/>
                </a:solidFill>
                <a:effectLst>
                  <a:outerShdw blurRad="38100" dist="38100" dir="2700000" algn="tl">
                    <a:srgbClr val="000000">
                      <a:alpha val="43137"/>
                    </a:srgbClr>
                  </a:outerShdw>
                </a:effectLst>
                <a:latin typeface="Bookman Old Style" pitchFamily="18" charset="0"/>
              </a:rPr>
              <a:t>Luke </a:t>
            </a:r>
          </a:p>
        </p:txBody>
      </p:sp>
      <p:sp>
        <p:nvSpPr>
          <p:cNvPr id="7" name="Rectangle 6"/>
          <p:cNvSpPr/>
          <p:nvPr/>
        </p:nvSpPr>
        <p:spPr>
          <a:xfrm>
            <a:off x="2819400" y="4010813"/>
            <a:ext cx="1074333" cy="523220"/>
          </a:xfrm>
          <a:prstGeom prst="rect">
            <a:avLst/>
          </a:prstGeom>
        </p:spPr>
        <p:txBody>
          <a:bodyPr wrap="none">
            <a:spAutoFit/>
          </a:bodyPr>
          <a:lstStyle/>
          <a:p>
            <a:pPr lvl="0"/>
            <a:r>
              <a:rPr lang="en-US" sz="2800" dirty="0">
                <a:solidFill>
                  <a:prstClr val="black"/>
                </a:solidFill>
                <a:effectLst>
                  <a:outerShdw blurRad="38100" dist="38100" dir="2700000" algn="tl">
                    <a:srgbClr val="000000">
                      <a:alpha val="43137"/>
                    </a:srgbClr>
                  </a:outerShdw>
                </a:effectLst>
                <a:latin typeface="Bookman Old Style" pitchFamily="18" charset="0"/>
              </a:rPr>
              <a:t>John</a:t>
            </a:r>
          </a:p>
        </p:txBody>
      </p:sp>
      <p:sp>
        <p:nvSpPr>
          <p:cNvPr id="8" name="Rectangle 7"/>
          <p:cNvSpPr/>
          <p:nvPr/>
        </p:nvSpPr>
        <p:spPr>
          <a:xfrm>
            <a:off x="533400" y="4779258"/>
            <a:ext cx="8303489" cy="2246769"/>
          </a:xfrm>
          <a:prstGeom prst="rect">
            <a:avLst/>
          </a:prstGeom>
        </p:spPr>
        <p:txBody>
          <a:bodyPr wrap="square">
            <a:spAutoFit/>
          </a:bodyPr>
          <a:lstStyle/>
          <a:p>
            <a:pPr lvl="0"/>
            <a:r>
              <a:rPr lang="en-US" sz="2800" dirty="0">
                <a:solidFill>
                  <a:prstClr val="black"/>
                </a:solidFill>
                <a:effectLst>
                  <a:outerShdw blurRad="38100" dist="38100" dir="2700000" algn="tl">
                    <a:srgbClr val="000000">
                      <a:alpha val="43137"/>
                    </a:srgbClr>
                  </a:outerShdw>
                </a:effectLst>
                <a:latin typeface="Bookman Old Style" pitchFamily="18" charset="0"/>
              </a:rPr>
              <a:t>Jesus was born to die, his chosen vocation (Jn. 10:18). He submitted to the Father’s will (Matt. 26:41). He fully completed his task (Jn. 19:30).</a:t>
            </a:r>
          </a:p>
          <a:p>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554049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362200"/>
            <a:ext cx="8229600" cy="2209800"/>
          </a:xfrm>
        </p:spPr>
        <p:txBody>
          <a:bodyPr>
            <a:normAutofit lnSpcReduction="10000"/>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The NT proclaims that Jesus died “for our sins” (cf., e.g., 1 Cor. 15:3; 1 Pet. 3:18; Rom. 3:25-26; 5:8), implying that Jesus’ death provides the means by which our sins are forgiven or taken away (Eph. 1:7).</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533400" y="762000"/>
            <a:ext cx="8001000" cy="954107"/>
          </a:xfrm>
          <a:prstGeom prst="rect">
            <a:avLst/>
          </a:prstGeom>
        </p:spPr>
        <p:txBody>
          <a:bodyPr wrap="square">
            <a:spAutoFit/>
          </a:bodyPr>
          <a:lstStyle/>
          <a:p>
            <a:r>
              <a:rPr lang="en-US" sz="2800" dirty="0">
                <a:effectLst>
                  <a:outerShdw blurRad="38100" dist="38100" dir="2700000" algn="tl">
                    <a:srgbClr val="000000">
                      <a:alpha val="43137"/>
                    </a:srgbClr>
                  </a:outerShdw>
                </a:effectLst>
                <a:latin typeface="Book Antiqua" pitchFamily="18" charset="0"/>
              </a:rPr>
              <a:t>Why did Jesus die? What is the meaning of this cruel death on a cross? What did it accomplish?</a:t>
            </a:r>
          </a:p>
        </p:txBody>
      </p:sp>
    </p:spTree>
    <p:extLst>
      <p:ext uri="{BB962C8B-B14F-4D97-AF65-F5344CB8AC3E}">
        <p14:creationId xmlns:p14="http://schemas.microsoft.com/office/powerpoint/2010/main" xmlns="" val="38377051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075" y="4331947"/>
            <a:ext cx="5427023" cy="844659"/>
          </a:xfrm>
        </p:spPr>
        <p:txBody>
          <a:bodyPr>
            <a:normAutofit/>
          </a:bodyPr>
          <a:lstStyle/>
          <a:p>
            <a:r>
              <a:rPr lang="en-US" sz="2800" dirty="0" smtClean="0">
                <a:effectLst>
                  <a:outerShdw blurRad="38100" dist="38100" dir="2700000" algn="tl">
                    <a:srgbClr val="000000">
                      <a:alpha val="43137"/>
                    </a:srgbClr>
                  </a:outerShdw>
                </a:effectLst>
                <a:latin typeface="Book Antiqua" pitchFamily="18" charset="0"/>
              </a:rPr>
              <a:t>Life poured out (Lev. 17:11).</a:t>
            </a:r>
          </a:p>
          <a:p>
            <a:pPr marL="0" indent="0">
              <a:buNone/>
            </a:pP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581891" y="914400"/>
            <a:ext cx="7667686" cy="954107"/>
          </a:xfrm>
          <a:prstGeom prst="rect">
            <a:avLst/>
          </a:prstGeom>
        </p:spPr>
        <p:txBody>
          <a:bodyPr wrap="square">
            <a:spAutoFit/>
          </a:bodyPr>
          <a:lstStyle/>
          <a:p>
            <a:r>
              <a:rPr lang="en-US" sz="2800" dirty="0">
                <a:effectLst>
                  <a:outerShdw blurRad="38100" dist="38100" dir="2700000" algn="tl">
                    <a:srgbClr val="000000">
                      <a:alpha val="43137"/>
                    </a:srgbClr>
                  </a:outerShdw>
                </a:effectLst>
                <a:latin typeface="Book Antiqua" pitchFamily="18" charset="0"/>
              </a:rPr>
              <a:t>Jesus’ gave his life as a “ransom for many” (Mk. 10:45; Matt. 20:28).</a:t>
            </a:r>
          </a:p>
        </p:txBody>
      </p:sp>
      <p:sp>
        <p:nvSpPr>
          <p:cNvPr id="5" name="Rectangle 4"/>
          <p:cNvSpPr/>
          <p:nvPr/>
        </p:nvSpPr>
        <p:spPr>
          <a:xfrm>
            <a:off x="609600" y="2209798"/>
            <a:ext cx="8534400" cy="954107"/>
          </a:xfrm>
          <a:prstGeom prst="rect">
            <a:avLst/>
          </a:prstGeom>
        </p:spPr>
        <p:txBody>
          <a:bodyPr wrap="square">
            <a:spAutoFit/>
          </a:bodyPr>
          <a:lstStyle/>
          <a:p>
            <a:r>
              <a:rPr lang="en-US" sz="2800" dirty="0">
                <a:effectLst>
                  <a:outerShdw blurRad="38100" dist="38100" dir="2700000" algn="tl">
                    <a:srgbClr val="000000">
                      <a:alpha val="43137"/>
                    </a:srgbClr>
                  </a:outerShdw>
                </a:effectLst>
                <a:latin typeface="Book Antiqua" pitchFamily="18" charset="0"/>
              </a:rPr>
              <a:t>Jesus shed his blood to establish the new covenant, the forgiveness of sins (Matt. 26:28).</a:t>
            </a:r>
          </a:p>
        </p:txBody>
      </p:sp>
      <p:sp>
        <p:nvSpPr>
          <p:cNvPr id="6" name="Rectangle 5"/>
          <p:cNvSpPr/>
          <p:nvPr/>
        </p:nvSpPr>
        <p:spPr>
          <a:xfrm>
            <a:off x="1219200" y="3276600"/>
            <a:ext cx="4139275" cy="523220"/>
          </a:xfrm>
          <a:prstGeom prst="rect">
            <a:avLst/>
          </a:prstGeom>
        </p:spPr>
        <p:txBody>
          <a:bodyPr wrap="none">
            <a:spAutoFit/>
          </a:bodyPr>
          <a:lstStyle/>
          <a:p>
            <a:pPr marL="285750" indent="-285750">
              <a:buFont typeface="Arial" pitchFamily="34" charset="0"/>
              <a:buChar char="•"/>
            </a:pPr>
            <a:r>
              <a:rPr lang="en-US" sz="2800" dirty="0">
                <a:effectLst>
                  <a:outerShdw blurRad="38100" dist="38100" dir="2700000" algn="tl">
                    <a:srgbClr val="000000">
                      <a:alpha val="43137"/>
                    </a:srgbClr>
                  </a:outerShdw>
                </a:effectLst>
                <a:latin typeface="Book Antiqua" pitchFamily="18" charset="0"/>
              </a:rPr>
              <a:t>Passover lamb (Ex. 12).</a:t>
            </a:r>
          </a:p>
        </p:txBody>
      </p:sp>
      <p:sp>
        <p:nvSpPr>
          <p:cNvPr id="7" name="Rectangle 6"/>
          <p:cNvSpPr/>
          <p:nvPr/>
        </p:nvSpPr>
        <p:spPr>
          <a:xfrm>
            <a:off x="1219200" y="3794872"/>
            <a:ext cx="4307589" cy="523220"/>
          </a:xfrm>
          <a:prstGeom prst="rect">
            <a:avLst/>
          </a:prstGeom>
        </p:spPr>
        <p:txBody>
          <a:bodyPr wrap="none">
            <a:spAutoFit/>
          </a:bodyPr>
          <a:lstStyle/>
          <a:p>
            <a:pPr marL="285750" indent="-285750">
              <a:buFont typeface="Arial" pitchFamily="34" charset="0"/>
              <a:buChar char="•"/>
            </a:pPr>
            <a:r>
              <a:rPr lang="en-US" sz="2800" dirty="0">
                <a:effectLst>
                  <a:outerShdw blurRad="38100" dist="38100" dir="2700000" algn="tl">
                    <a:srgbClr val="000000">
                      <a:alpha val="43137"/>
                    </a:srgbClr>
                  </a:outerShdw>
                </a:effectLst>
                <a:latin typeface="Book Antiqua" pitchFamily="18" charset="0"/>
              </a:rPr>
              <a:t>Sacrifices (cf. Heb. 9:22).</a:t>
            </a:r>
          </a:p>
        </p:txBody>
      </p:sp>
    </p:spTree>
    <p:extLst>
      <p:ext uri="{BB962C8B-B14F-4D97-AF65-F5344CB8AC3E}">
        <p14:creationId xmlns:p14="http://schemas.microsoft.com/office/powerpoint/2010/main" xmlns="" val="18734365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075" y="4800600"/>
            <a:ext cx="8229600" cy="1219200"/>
          </a:xfrm>
        </p:spPr>
        <p:txBody>
          <a:bodyPr>
            <a:normAutofit/>
          </a:bodyPr>
          <a:lstStyle/>
          <a:p>
            <a:pPr marL="0" indent="0">
              <a:buNone/>
            </a:pPr>
            <a:r>
              <a:rPr lang="en-US" sz="2800" b="1" dirty="0" smtClean="0">
                <a:effectLst>
                  <a:outerShdw blurRad="38100" dist="38100" dir="2700000" algn="tl">
                    <a:srgbClr val="000000">
                      <a:alpha val="43137"/>
                    </a:srgbClr>
                  </a:outerShdw>
                </a:effectLst>
                <a:latin typeface="Book Antiqua" pitchFamily="18" charset="0"/>
              </a:rPr>
              <a:t>Jesus’ death must be seen as an atoning sacrifice for our sins.</a:t>
            </a:r>
          </a:p>
        </p:txBody>
      </p:sp>
      <p:sp>
        <p:nvSpPr>
          <p:cNvPr id="4" name="Rectangle 3"/>
          <p:cNvSpPr/>
          <p:nvPr/>
        </p:nvSpPr>
        <p:spPr>
          <a:xfrm>
            <a:off x="435429" y="609600"/>
            <a:ext cx="7973291" cy="954107"/>
          </a:xfrm>
          <a:prstGeom prst="rect">
            <a:avLst/>
          </a:prstGeom>
        </p:spPr>
        <p:txBody>
          <a:bodyPr wrap="square">
            <a:spAutoFit/>
          </a:bodyPr>
          <a:lstStyle/>
          <a:p>
            <a:pPr lvl="0"/>
            <a:r>
              <a:rPr lang="en-US" sz="2800" i="1" dirty="0">
                <a:effectLst>
                  <a:outerShdw blurRad="38100" dist="38100" dir="2700000" algn="tl">
                    <a:srgbClr val="000000">
                      <a:alpha val="43137"/>
                    </a:srgbClr>
                  </a:outerShdw>
                </a:effectLst>
                <a:latin typeface="Book Antiqua" pitchFamily="18" charset="0"/>
              </a:rPr>
              <a:t>Paul</a:t>
            </a:r>
            <a:r>
              <a:rPr lang="en-US" sz="2800" dirty="0">
                <a:effectLst>
                  <a:outerShdw blurRad="38100" dist="38100" dir="2700000" algn="tl">
                    <a:srgbClr val="000000">
                      <a:alpha val="43137"/>
                    </a:srgbClr>
                  </a:outerShdw>
                </a:effectLst>
                <a:latin typeface="Book Antiqua" pitchFamily="18" charset="0"/>
              </a:rPr>
              <a:t> affirms: </a:t>
            </a:r>
            <a:r>
              <a:rPr lang="en-US" sz="2800" dirty="0">
                <a:solidFill>
                  <a:prstClr val="black"/>
                </a:solidFill>
                <a:effectLst>
                  <a:outerShdw blurRad="38100" dist="38100" dir="2700000" algn="tl">
                    <a:srgbClr val="000000">
                      <a:alpha val="43137"/>
                    </a:srgbClr>
                  </a:outerShdw>
                </a:effectLst>
                <a:latin typeface="Book Antiqua" pitchFamily="18" charset="0"/>
              </a:rPr>
              <a:t>Redemption and forgiveness (Eph. 1:7; cf. 2:13; Col. 1:20; Rom. 3:25; 5:9).</a:t>
            </a:r>
          </a:p>
        </p:txBody>
      </p:sp>
      <p:sp>
        <p:nvSpPr>
          <p:cNvPr id="5" name="Rectangle 4"/>
          <p:cNvSpPr/>
          <p:nvPr/>
        </p:nvSpPr>
        <p:spPr>
          <a:xfrm>
            <a:off x="469075" y="1864104"/>
            <a:ext cx="8001000" cy="954107"/>
          </a:xfrm>
          <a:prstGeom prst="rect">
            <a:avLst/>
          </a:prstGeom>
        </p:spPr>
        <p:txBody>
          <a:bodyPr wrap="square">
            <a:spAutoFit/>
          </a:bodyPr>
          <a:lstStyle/>
          <a:p>
            <a:r>
              <a:rPr lang="en-US" sz="2800" i="1" dirty="0">
                <a:effectLst>
                  <a:outerShdw blurRad="38100" dist="38100" dir="2700000" algn="tl">
                    <a:srgbClr val="000000">
                      <a:alpha val="43137"/>
                    </a:srgbClr>
                  </a:outerShdw>
                </a:effectLst>
                <a:latin typeface="Book Antiqua" pitchFamily="18" charset="0"/>
              </a:rPr>
              <a:t>John</a:t>
            </a:r>
            <a:r>
              <a:rPr lang="en-US" sz="2800" dirty="0">
                <a:effectLst>
                  <a:outerShdw blurRad="38100" dist="38100" dir="2700000" algn="tl">
                    <a:srgbClr val="000000">
                      <a:alpha val="43137"/>
                    </a:srgbClr>
                  </a:outerShdw>
                </a:effectLst>
                <a:latin typeface="Book Antiqua" pitchFamily="18" charset="0"/>
              </a:rPr>
              <a:t> concludes: cleansed from all sin (1 Jn. 1:7; cf. Rev. 1:5; 12:11).</a:t>
            </a:r>
          </a:p>
        </p:txBody>
      </p:sp>
      <p:sp>
        <p:nvSpPr>
          <p:cNvPr id="6" name="Rectangle 5"/>
          <p:cNvSpPr/>
          <p:nvPr/>
        </p:nvSpPr>
        <p:spPr>
          <a:xfrm>
            <a:off x="469075" y="2932093"/>
            <a:ext cx="8229600" cy="954107"/>
          </a:xfrm>
          <a:prstGeom prst="rect">
            <a:avLst/>
          </a:prstGeom>
        </p:spPr>
        <p:txBody>
          <a:bodyPr wrap="square">
            <a:spAutoFit/>
          </a:bodyPr>
          <a:lstStyle/>
          <a:p>
            <a:r>
              <a:rPr lang="en-US" sz="2800" i="1" dirty="0">
                <a:effectLst>
                  <a:outerShdw blurRad="38100" dist="38100" dir="2700000" algn="tl">
                    <a:srgbClr val="000000">
                      <a:alpha val="43137"/>
                    </a:srgbClr>
                  </a:outerShdw>
                </a:effectLst>
                <a:latin typeface="Book Antiqua" pitchFamily="18" charset="0"/>
              </a:rPr>
              <a:t>Hebrews</a:t>
            </a:r>
            <a:r>
              <a:rPr lang="en-US" sz="2800" dirty="0">
                <a:effectLst>
                  <a:outerShdw blurRad="38100" dist="38100" dir="2700000" algn="tl">
                    <a:srgbClr val="000000">
                      <a:alpha val="43137"/>
                    </a:srgbClr>
                  </a:outerShdw>
                </a:effectLst>
                <a:latin typeface="Book Antiqua" pitchFamily="18" charset="0"/>
              </a:rPr>
              <a:t> states: eternal redemption and pure conscience (Heb. 9:10-14; 10:19)</a:t>
            </a:r>
          </a:p>
        </p:txBody>
      </p:sp>
      <p:sp>
        <p:nvSpPr>
          <p:cNvPr id="7" name="Rectangle 6"/>
          <p:cNvSpPr/>
          <p:nvPr/>
        </p:nvSpPr>
        <p:spPr>
          <a:xfrm>
            <a:off x="462148" y="4048780"/>
            <a:ext cx="8001000" cy="523220"/>
          </a:xfrm>
          <a:prstGeom prst="rect">
            <a:avLst/>
          </a:prstGeom>
        </p:spPr>
        <p:txBody>
          <a:bodyPr wrap="square">
            <a:spAutoFit/>
          </a:bodyPr>
          <a:lstStyle/>
          <a:p>
            <a:r>
              <a:rPr lang="en-US" sz="2800" i="1" dirty="0">
                <a:effectLst>
                  <a:outerShdw blurRad="38100" dist="38100" dir="2700000" algn="tl">
                    <a:srgbClr val="000000">
                      <a:alpha val="43137"/>
                    </a:srgbClr>
                  </a:outerShdw>
                </a:effectLst>
                <a:latin typeface="Book Antiqua" pitchFamily="18" charset="0"/>
              </a:rPr>
              <a:t>Peter</a:t>
            </a:r>
            <a:r>
              <a:rPr lang="en-US" sz="2800" dirty="0">
                <a:effectLst>
                  <a:outerShdw blurRad="38100" dist="38100" dir="2700000" algn="tl">
                    <a:srgbClr val="000000">
                      <a:alpha val="43137"/>
                    </a:srgbClr>
                  </a:outerShdw>
                </a:effectLst>
                <a:latin typeface="Book Antiqua" pitchFamily="18" charset="0"/>
              </a:rPr>
              <a:t> writes: ransomed (1 Pet. 1:19; cf. Jn. 1:29).</a:t>
            </a:r>
          </a:p>
        </p:txBody>
      </p:sp>
    </p:spTree>
    <p:extLst>
      <p:ext uri="{BB962C8B-B14F-4D97-AF65-F5344CB8AC3E}">
        <p14:creationId xmlns:p14="http://schemas.microsoft.com/office/powerpoint/2010/main" xmlns="" val="47396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09600" y="2895600"/>
            <a:ext cx="7772400" cy="1600200"/>
          </a:xfrm>
        </p:spPr>
        <p:txBody>
          <a:bodyPr>
            <a:noAutofit/>
          </a:bodyPr>
          <a:lstStyle/>
          <a:p>
            <a:r>
              <a:rPr lang="en-US" sz="3200" dirty="0" smtClean="0">
                <a:effectLst>
                  <a:outerShdw blurRad="38100" dist="38100" dir="2700000" algn="tl">
                    <a:srgbClr val="000000">
                      <a:alpha val="43137"/>
                    </a:srgbClr>
                  </a:outerShdw>
                </a:effectLst>
                <a:latin typeface="Constantia"/>
                <a:ea typeface="Calibri"/>
                <a:cs typeface="Times New Roman"/>
              </a:rPr>
              <a:t>II. Christ’s Atoning Death:</a:t>
            </a:r>
            <a:br>
              <a:rPr lang="en-US" sz="3200" dirty="0" smtClean="0">
                <a:effectLst>
                  <a:outerShdw blurRad="38100" dist="38100" dir="2700000" algn="tl">
                    <a:srgbClr val="000000">
                      <a:alpha val="43137"/>
                    </a:srgbClr>
                  </a:outerShdw>
                </a:effectLst>
                <a:latin typeface="Constantia"/>
                <a:ea typeface="Calibri"/>
                <a:cs typeface="Times New Roman"/>
              </a:rPr>
            </a:br>
            <a:r>
              <a:rPr lang="en-US" sz="3200" dirty="0" smtClean="0">
                <a:effectLst>
                  <a:outerShdw blurRad="38100" dist="38100" dir="2700000" algn="tl">
                    <a:srgbClr val="000000">
                      <a:alpha val="43137"/>
                    </a:srgbClr>
                  </a:outerShdw>
                </a:effectLst>
                <a:latin typeface="Constantia"/>
                <a:ea typeface="Calibri"/>
                <a:cs typeface="Times New Roman"/>
              </a:rPr>
              <a:t> The Perfect, All-Sufficient</a:t>
            </a:r>
            <a:br>
              <a:rPr lang="en-US" sz="3200" dirty="0" smtClean="0">
                <a:effectLst>
                  <a:outerShdw blurRad="38100" dist="38100" dir="2700000" algn="tl">
                    <a:srgbClr val="000000">
                      <a:alpha val="43137"/>
                    </a:srgbClr>
                  </a:outerShdw>
                </a:effectLst>
                <a:latin typeface="Constantia"/>
                <a:ea typeface="Calibri"/>
                <a:cs typeface="Times New Roman"/>
              </a:rPr>
            </a:br>
            <a:r>
              <a:rPr lang="en-US" sz="3200" dirty="0" smtClean="0">
                <a:effectLst>
                  <a:outerShdw blurRad="38100" dist="38100" dir="2700000" algn="tl">
                    <a:srgbClr val="000000">
                      <a:alpha val="43137"/>
                    </a:srgbClr>
                  </a:outerShdw>
                </a:effectLst>
                <a:latin typeface="Constantia"/>
                <a:ea typeface="Calibri"/>
                <a:cs typeface="Times New Roman"/>
              </a:rPr>
              <a:t> Sacrifice for Our Sins</a:t>
            </a:r>
            <a:r>
              <a:rPr lang="en-US" sz="3200" dirty="0" smtClean="0">
                <a:effectLst>
                  <a:outerShdw blurRad="38100" dist="38100" dir="2700000" algn="tl">
                    <a:srgbClr val="000000">
                      <a:alpha val="43137"/>
                    </a:srgbClr>
                  </a:outerShdw>
                </a:effectLst>
                <a:latin typeface="Book Antiqua" pitchFamily="18" charset="0"/>
              </a:rPr>
              <a:t/>
            </a:r>
            <a:br>
              <a:rPr lang="en-US" sz="3200" dirty="0" smtClean="0">
                <a:effectLst>
                  <a:outerShdw blurRad="38100" dist="38100" dir="2700000" algn="tl">
                    <a:srgbClr val="000000">
                      <a:alpha val="43137"/>
                    </a:srgbClr>
                  </a:outerShdw>
                </a:effectLst>
                <a:latin typeface="Book Antiqua" pitchFamily="18" charset="0"/>
              </a:rPr>
            </a:br>
            <a:r>
              <a:rPr lang="en-US" sz="3200" dirty="0" smtClean="0">
                <a:effectLst>
                  <a:outerShdw blurRad="38100" dist="38100" dir="2700000" algn="tl">
                    <a:srgbClr val="000000">
                      <a:alpha val="43137"/>
                    </a:srgbClr>
                  </a:outerShdw>
                </a:effectLst>
                <a:latin typeface="Book Antiqua" pitchFamily="18" charset="0"/>
              </a:rPr>
              <a:t/>
            </a:r>
            <a:br>
              <a:rPr lang="en-US" sz="3200" dirty="0" smtClean="0">
                <a:effectLst>
                  <a:outerShdw blurRad="38100" dist="38100" dir="2700000" algn="tl">
                    <a:srgbClr val="000000">
                      <a:alpha val="43137"/>
                    </a:srgbClr>
                  </a:outerShdw>
                </a:effectLst>
                <a:latin typeface="Book Antiqua" pitchFamily="18" charset="0"/>
              </a:rPr>
            </a:br>
            <a:endParaRPr lang="en-US" sz="32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2138690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133600"/>
            <a:ext cx="7467600" cy="2667000"/>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The </a:t>
            </a:r>
            <a:r>
              <a:rPr lang="en-US" sz="2800" dirty="0" err="1" smtClean="0">
                <a:effectLst>
                  <a:outerShdw blurRad="38100" dist="38100" dir="2700000" algn="tl">
                    <a:srgbClr val="000000">
                      <a:alpha val="43137"/>
                    </a:srgbClr>
                  </a:outerShdw>
                </a:effectLst>
                <a:latin typeface="Book Antiqua" pitchFamily="18" charset="0"/>
              </a:rPr>
              <a:t>Levitical</a:t>
            </a:r>
            <a:r>
              <a:rPr lang="en-US" sz="2800" dirty="0" smtClean="0">
                <a:effectLst>
                  <a:outerShdw blurRad="38100" dist="38100" dir="2700000" algn="tl">
                    <a:srgbClr val="000000">
                      <a:alpha val="43137"/>
                    </a:srgbClr>
                  </a:outerShdw>
                </a:effectLst>
                <a:latin typeface="Book Antiqua" pitchFamily="18" charset="0"/>
              </a:rPr>
              <a:t> priesthood and the temple worship provide the paradigm for understanding the work of Jesus. This finds its fullest expression in Hebrews (9:26; 10:1-3, 14).</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3092989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19400"/>
            <a:ext cx="7467600" cy="3048000"/>
          </a:xfrm>
        </p:spPr>
        <p:txBody>
          <a:bodyPr>
            <a:normAutofit lnSpcReduction="10000"/>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Jesus’ atoning sacrifice is also </a:t>
            </a:r>
            <a:r>
              <a:rPr lang="en-US" sz="2800" b="1" dirty="0" smtClean="0">
                <a:effectLst>
                  <a:outerShdw blurRad="38100" dist="38100" dir="2700000" algn="tl">
                    <a:srgbClr val="000000">
                      <a:alpha val="43137"/>
                    </a:srgbClr>
                  </a:outerShdw>
                </a:effectLst>
                <a:latin typeface="Book Antiqua" pitchFamily="18" charset="0"/>
              </a:rPr>
              <a:t>“all-sufficient” </a:t>
            </a:r>
            <a:r>
              <a:rPr lang="en-US" sz="2800" dirty="0" smtClean="0">
                <a:effectLst>
                  <a:outerShdw blurRad="38100" dist="38100" dir="2700000" algn="tl">
                    <a:srgbClr val="000000">
                      <a:alpha val="43137"/>
                    </a:srgbClr>
                  </a:outerShdw>
                </a:effectLst>
                <a:latin typeface="Book Antiqua" pitchFamily="18" charset="0"/>
              </a:rPr>
              <a:t>(i.e., complete, fully efficacious). It satisfies all the requirements of God’s holiness and justice in providing the means of our salvation – in its past, present and future dimensions (cf. 2 Tim. 1:9; 1 Cor. 1:8; 1 Pet. 1:5). “It is finished” (Jn. 19:30)!</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762000" y="921857"/>
            <a:ext cx="7848600" cy="1384995"/>
          </a:xfrm>
          <a:prstGeom prst="rect">
            <a:avLst/>
          </a:prstGeom>
        </p:spPr>
        <p:txBody>
          <a:bodyPr wrap="square">
            <a:spAutoFit/>
          </a:bodyPr>
          <a:lstStyle/>
          <a:p>
            <a:r>
              <a:rPr lang="en-US" sz="2800" dirty="0">
                <a:effectLst>
                  <a:outerShdw blurRad="38100" dist="38100" dir="2700000" algn="tl">
                    <a:srgbClr val="000000">
                      <a:alpha val="43137"/>
                    </a:srgbClr>
                  </a:outerShdw>
                </a:effectLst>
                <a:latin typeface="Book Antiqua" pitchFamily="18" charset="0"/>
              </a:rPr>
              <a:t>Jesus’ atoning sacrifice is </a:t>
            </a:r>
            <a:r>
              <a:rPr lang="en-US" sz="2800" b="1" dirty="0">
                <a:effectLst>
                  <a:outerShdw blurRad="38100" dist="38100" dir="2700000" algn="tl">
                    <a:srgbClr val="000000">
                      <a:alpha val="43137"/>
                    </a:srgbClr>
                  </a:outerShdw>
                </a:effectLst>
                <a:latin typeface="Book Antiqua" pitchFamily="18" charset="0"/>
              </a:rPr>
              <a:t>“perfect” </a:t>
            </a:r>
            <a:r>
              <a:rPr lang="en-US" sz="2800" dirty="0">
                <a:effectLst>
                  <a:outerShdw blurRad="38100" dist="38100" dir="2700000" algn="tl">
                    <a:srgbClr val="000000">
                      <a:alpha val="43137"/>
                    </a:srgbClr>
                  </a:outerShdw>
                </a:effectLst>
                <a:latin typeface="Book Antiqua" pitchFamily="18" charset="0"/>
              </a:rPr>
              <a:t>(i.e., complete, absolute, optimal, unsurpassed) (cf. Heb. 9:12-14; 10:1, 4, 14; cf. also 1 Pet. 1:19).</a:t>
            </a:r>
          </a:p>
        </p:txBody>
      </p:sp>
    </p:spTree>
    <p:extLst>
      <p:ext uri="{BB962C8B-B14F-4D97-AF65-F5344CB8AC3E}">
        <p14:creationId xmlns:p14="http://schemas.microsoft.com/office/powerpoint/2010/main" xmlns="" val="33073698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990600" y="2743200"/>
            <a:ext cx="7086600" cy="1447801"/>
          </a:xfrm>
        </p:spPr>
        <p:txBody>
          <a:bodyPr>
            <a:noAutofit/>
          </a:bodyPr>
          <a:lstStyle/>
          <a:p>
            <a:pPr algn="l"/>
            <a:r>
              <a:rPr lang="en-US" sz="3200" dirty="0" smtClean="0">
                <a:effectLst>
                  <a:outerShdw blurRad="38100" dist="38100" dir="2700000" algn="tl">
                    <a:srgbClr val="000000">
                      <a:alpha val="43137"/>
                    </a:srgbClr>
                  </a:outerShdw>
                </a:effectLst>
                <a:latin typeface="Constantia"/>
                <a:ea typeface="Calibri"/>
                <a:cs typeface="Times New Roman"/>
              </a:rPr>
              <a:t>A. Biblical Language of the Atonement </a:t>
            </a:r>
            <a:r>
              <a:rPr lang="en-US" sz="3200" dirty="0" smtClean="0">
                <a:effectLst>
                  <a:outerShdw blurRad="38100" dist="38100" dir="2700000" algn="tl">
                    <a:srgbClr val="000000">
                      <a:alpha val="43137"/>
                    </a:srgbClr>
                  </a:outerShdw>
                </a:effectLst>
                <a:latin typeface="Book Antiqua" pitchFamily="18" charset="0"/>
              </a:rPr>
              <a:t/>
            </a:r>
            <a:br>
              <a:rPr lang="en-US" sz="3200" dirty="0" smtClean="0">
                <a:effectLst>
                  <a:outerShdw blurRad="38100" dist="38100" dir="2700000" algn="tl">
                    <a:srgbClr val="000000">
                      <a:alpha val="43137"/>
                    </a:srgbClr>
                  </a:outerShdw>
                </a:effectLst>
                <a:latin typeface="Book Antiqua" pitchFamily="18" charset="0"/>
              </a:rPr>
            </a:br>
            <a:endParaRPr lang="en-US" sz="32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34503179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447800"/>
            <a:ext cx="67056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7725" y="1632466"/>
            <a:ext cx="7772400" cy="1706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ubtitle 2"/>
          <p:cNvSpPr txBox="1">
            <a:spLocks/>
          </p:cNvSpPr>
          <p:nvPr/>
        </p:nvSpPr>
        <p:spPr>
          <a:xfrm>
            <a:off x="2534599" y="3033038"/>
            <a:ext cx="4027299" cy="611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ln>
                  <a:solidFill>
                    <a:schemeClr val="tx1"/>
                  </a:solidFill>
                </a:ln>
                <a:solidFill>
                  <a:schemeClr val="bg2">
                    <a:lumMod val="50000"/>
                  </a:schemeClr>
                </a:solidFill>
                <a:effectLst>
                  <a:outerShdw blurRad="38100" dist="38100" dir="2700000" algn="tl">
                    <a:srgbClr val="000000">
                      <a:alpha val="43137"/>
                    </a:srgbClr>
                  </a:outerShdw>
                </a:effectLst>
                <a:latin typeface="Bookman Old Style" pitchFamily="18" charset="0"/>
              </a:rPr>
              <a:t>Session Three</a:t>
            </a:r>
            <a:endParaRPr lang="en-US" b="1" dirty="0">
              <a:ln>
                <a:solidFill>
                  <a:schemeClr val="tx1"/>
                </a:solidFill>
              </a:ln>
              <a:solidFill>
                <a:schemeClr val="bg2">
                  <a:lumMod val="50000"/>
                </a:schemeClr>
              </a:solidFill>
              <a:effectLst>
                <a:outerShdw blurRad="38100" dist="38100" dir="2700000" algn="tl">
                  <a:srgbClr val="000000">
                    <a:alpha val="43137"/>
                  </a:srgbClr>
                </a:outerShdw>
              </a:effectLst>
              <a:latin typeface="Bookman Old Style" pitchFamily="18"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65624" y="4343400"/>
            <a:ext cx="1365250" cy="1506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2458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48200"/>
            <a:ext cx="8229600" cy="762000"/>
          </a:xfrm>
        </p:spPr>
        <p:txBody>
          <a:bodyPr>
            <a:normAutofit/>
          </a:bodyPr>
          <a:lstStyle/>
          <a:p>
            <a:pPr marL="0" indent="0">
              <a:buNone/>
            </a:pPr>
            <a:r>
              <a:rPr lang="en-US" sz="2800" dirty="0" smtClean="0">
                <a:latin typeface="Book Antiqua" pitchFamily="18" charset="0"/>
              </a:rPr>
              <a:t>“Christ died . . . For our sins” (1 Cor. 15:3)</a:t>
            </a:r>
            <a:endParaRPr lang="en-US" sz="2800" dirty="0">
              <a:latin typeface="Book Antiqua" pitchFamily="18" charset="0"/>
            </a:endParaRPr>
          </a:p>
        </p:txBody>
      </p:sp>
      <p:sp>
        <p:nvSpPr>
          <p:cNvPr id="4" name="Rectangle 3"/>
          <p:cNvSpPr/>
          <p:nvPr/>
        </p:nvSpPr>
        <p:spPr>
          <a:xfrm>
            <a:off x="609600" y="838200"/>
            <a:ext cx="7696200" cy="1815882"/>
          </a:xfrm>
          <a:prstGeom prst="rect">
            <a:avLst/>
          </a:prstGeom>
        </p:spPr>
        <p:txBody>
          <a:bodyPr wrap="square">
            <a:spAutoFit/>
          </a:bodyPr>
          <a:lstStyle/>
          <a:p>
            <a:r>
              <a:rPr lang="en-US" sz="2800" dirty="0">
                <a:latin typeface="Book Antiqua" pitchFamily="18" charset="0"/>
              </a:rPr>
              <a:t>Jesus’ atoning death on the cross is the means by which God addresses our sin and corruption, alienation and the wrath of God. This is the fact of the atonement.</a:t>
            </a:r>
          </a:p>
        </p:txBody>
      </p:sp>
      <p:sp>
        <p:nvSpPr>
          <p:cNvPr id="5" name="Rectangle 4"/>
          <p:cNvSpPr/>
          <p:nvPr/>
        </p:nvSpPr>
        <p:spPr>
          <a:xfrm>
            <a:off x="609600" y="3048000"/>
            <a:ext cx="7467600" cy="1384995"/>
          </a:xfrm>
          <a:prstGeom prst="rect">
            <a:avLst/>
          </a:prstGeom>
        </p:spPr>
        <p:txBody>
          <a:bodyPr wrap="square">
            <a:spAutoFit/>
          </a:bodyPr>
          <a:lstStyle/>
          <a:p>
            <a:r>
              <a:rPr lang="en-US" sz="2800" dirty="0">
                <a:latin typeface="Book Antiqua" pitchFamily="18" charset="0"/>
              </a:rPr>
              <a:t>But how is this atoning work to be understood?</a:t>
            </a:r>
          </a:p>
          <a:p>
            <a:endParaRPr lang="en-US" sz="2800" dirty="0">
              <a:latin typeface="Book Antiqua" pitchFamily="18" charset="0"/>
            </a:endParaRPr>
          </a:p>
        </p:txBody>
      </p:sp>
    </p:spTree>
    <p:extLst>
      <p:ext uri="{BB962C8B-B14F-4D97-AF65-F5344CB8AC3E}">
        <p14:creationId xmlns:p14="http://schemas.microsoft.com/office/powerpoint/2010/main" xmlns="" val="10144383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745" y="3733800"/>
            <a:ext cx="8229600" cy="2133600"/>
          </a:xfrm>
        </p:spPr>
        <p:txBody>
          <a:bodyPr>
            <a:normAutofit/>
          </a:bodyPr>
          <a:lstStyle/>
          <a:p>
            <a:pPr marL="0" indent="0">
              <a:buNone/>
            </a:pPr>
            <a:r>
              <a:rPr lang="en-US" sz="2800" b="1" dirty="0" smtClean="0">
                <a:effectLst>
                  <a:outerShdw blurRad="38100" dist="38100" dir="2700000" algn="tl">
                    <a:srgbClr val="000000">
                      <a:alpha val="43137"/>
                    </a:srgbClr>
                  </a:outerShdw>
                </a:effectLst>
                <a:latin typeface="Book Antiqua" pitchFamily="18" charset="0"/>
              </a:rPr>
              <a:t>Battlefield – Champion</a:t>
            </a:r>
            <a:r>
              <a:rPr lang="en-US" sz="2800" dirty="0" smtClean="0">
                <a:effectLst>
                  <a:outerShdw blurRad="38100" dist="38100" dir="2700000" algn="tl">
                    <a:srgbClr val="000000">
                      <a:alpha val="43137"/>
                    </a:srgbClr>
                  </a:outerShdw>
                </a:effectLst>
                <a:latin typeface="Book Antiqua" pitchFamily="18" charset="0"/>
              </a:rPr>
              <a:t>: defeated/destroyed by sin; Jesus overcame the demonic forces of evil and delivered us from their dominion (cf. Col. 2:15; Heb. 2:14-15; 1 Jn. 3:8).</a:t>
            </a:r>
          </a:p>
          <a:p>
            <a:pPr marL="0" indent="0">
              <a:buNone/>
            </a:pP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595745" y="914400"/>
            <a:ext cx="7760525" cy="954107"/>
          </a:xfrm>
          <a:prstGeom prst="rect">
            <a:avLst/>
          </a:prstGeom>
        </p:spPr>
        <p:txBody>
          <a:bodyPr wrap="square">
            <a:spAutoFit/>
          </a:bodyPr>
          <a:lstStyle/>
          <a:p>
            <a:r>
              <a:rPr lang="en-US" sz="2800" b="1" dirty="0">
                <a:effectLst>
                  <a:outerShdw blurRad="38100" dist="38100" dir="2700000" algn="tl">
                    <a:srgbClr val="000000">
                      <a:alpha val="43137"/>
                    </a:srgbClr>
                  </a:outerShdw>
                </a:effectLst>
                <a:latin typeface="Book Antiqua" pitchFamily="18" charset="0"/>
              </a:rPr>
              <a:t>OT Temple – Sacrificial system</a:t>
            </a:r>
            <a:r>
              <a:rPr lang="en-US" sz="2800" dirty="0">
                <a:effectLst>
                  <a:outerShdw blurRad="38100" dist="38100" dir="2700000" algn="tl">
                    <a:srgbClr val="000000">
                      <a:alpha val="43137"/>
                    </a:srgbClr>
                  </a:outerShdw>
                </a:effectLst>
                <a:latin typeface="Book Antiqua" pitchFamily="18" charset="0"/>
              </a:rPr>
              <a:t>: sin is defilement; Christ’s work cleanses.</a:t>
            </a:r>
          </a:p>
        </p:txBody>
      </p:sp>
      <p:sp>
        <p:nvSpPr>
          <p:cNvPr id="5" name="Rectangle 4"/>
          <p:cNvSpPr/>
          <p:nvPr/>
        </p:nvSpPr>
        <p:spPr>
          <a:xfrm>
            <a:off x="595745" y="2438400"/>
            <a:ext cx="7916883" cy="954107"/>
          </a:xfrm>
          <a:prstGeom prst="rect">
            <a:avLst/>
          </a:prstGeom>
        </p:spPr>
        <p:txBody>
          <a:bodyPr wrap="square">
            <a:spAutoFit/>
          </a:bodyPr>
          <a:lstStyle/>
          <a:p>
            <a:r>
              <a:rPr lang="en-US" sz="2800" b="1" dirty="0">
                <a:effectLst>
                  <a:outerShdw blurRad="38100" dist="38100" dir="2700000" algn="tl">
                    <a:srgbClr val="000000">
                      <a:alpha val="43137"/>
                    </a:srgbClr>
                  </a:outerShdw>
                </a:effectLst>
                <a:latin typeface="Book Antiqua" pitchFamily="18" charset="0"/>
              </a:rPr>
              <a:t>Marketplace – Redemption</a:t>
            </a:r>
            <a:r>
              <a:rPr lang="en-US" sz="2800" dirty="0">
                <a:effectLst>
                  <a:outerShdw blurRad="38100" dist="38100" dir="2700000" algn="tl">
                    <a:srgbClr val="000000">
                      <a:alpha val="43137"/>
                    </a:srgbClr>
                  </a:outerShdw>
                </a:effectLst>
                <a:latin typeface="Book Antiqua" pitchFamily="18" charset="0"/>
              </a:rPr>
              <a:t>: captive to sin; Jesus ransoms.</a:t>
            </a:r>
          </a:p>
        </p:txBody>
      </p:sp>
    </p:spTree>
    <p:extLst>
      <p:ext uri="{BB962C8B-B14F-4D97-AF65-F5344CB8AC3E}">
        <p14:creationId xmlns:p14="http://schemas.microsoft.com/office/powerpoint/2010/main" xmlns="" val="40075507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09800"/>
            <a:ext cx="8153400" cy="3825711"/>
          </a:xfrm>
        </p:spPr>
        <p:txBody>
          <a:bodyPr>
            <a:noAutofit/>
          </a:bodyPr>
          <a:lstStyle/>
          <a:p>
            <a:pPr marL="0" indent="0">
              <a:buNone/>
            </a:pPr>
            <a:r>
              <a:rPr lang="en-US" sz="2400" b="1" dirty="0" smtClean="0">
                <a:effectLst>
                  <a:outerShdw blurRad="38100" dist="38100" dir="2700000" algn="tl">
                    <a:srgbClr val="000000">
                      <a:alpha val="43137"/>
                    </a:srgbClr>
                  </a:outerShdw>
                </a:effectLst>
                <a:latin typeface="Book Antiqua" pitchFamily="18" charset="0"/>
              </a:rPr>
              <a:t>Law-court – Judge</a:t>
            </a:r>
            <a:r>
              <a:rPr lang="en-US" sz="2400" dirty="0" smtClean="0">
                <a:effectLst>
                  <a:outerShdw blurRad="38100" dist="38100" dir="2700000" algn="tl">
                    <a:srgbClr val="000000">
                      <a:alpha val="43137"/>
                    </a:srgbClr>
                  </a:outerShdw>
                </a:effectLst>
                <a:latin typeface="Book Antiqua" pitchFamily="18" charset="0"/>
              </a:rPr>
              <a:t>: wrath and condemnation; propitiation. In his magisterial exposition of the gospel, Paul sets forth the revelation of the wrath of God as the central obstacle to be overcome (Rom. 1:18; 2:5, 8). All humanity stands under the righteous judgment of God (2:2-3; 3:9-20), whose just sentence is death (1:32; 5:12; 6:23). But in Christ, and through his atoning death, we are rescued from that condemnation (3:21-26; 8:1, 33-34). God as Judge acts to justify those who believe in Christ. It is Christ alone who can rescue us from that divine wrath (1 Thess. 1:10).</a:t>
            </a:r>
          </a:p>
          <a:p>
            <a:pPr marL="0" indent="0">
              <a:buNone/>
            </a:pPr>
            <a:endParaRPr lang="en-US" sz="24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685799" y="1066800"/>
            <a:ext cx="7931727" cy="830997"/>
          </a:xfrm>
          <a:prstGeom prst="rect">
            <a:avLst/>
          </a:prstGeom>
        </p:spPr>
        <p:txBody>
          <a:bodyPr wrap="square">
            <a:spAutoFit/>
          </a:bodyPr>
          <a:lstStyle/>
          <a:p>
            <a:r>
              <a:rPr lang="en-US" sz="2400" b="1" dirty="0">
                <a:effectLst>
                  <a:outerShdw blurRad="38100" dist="38100" dir="2700000" algn="tl">
                    <a:srgbClr val="000000">
                      <a:alpha val="43137"/>
                    </a:srgbClr>
                  </a:outerShdw>
                </a:effectLst>
                <a:latin typeface="Book Antiqua" pitchFamily="18" charset="0"/>
              </a:rPr>
              <a:t>Family – Adoption</a:t>
            </a:r>
            <a:r>
              <a:rPr lang="en-US" sz="2400" dirty="0">
                <a:effectLst>
                  <a:outerShdw blurRad="38100" dist="38100" dir="2700000" algn="tl">
                    <a:srgbClr val="000000">
                      <a:alpha val="43137"/>
                    </a:srgbClr>
                  </a:outerShdw>
                </a:effectLst>
                <a:latin typeface="Book Antiqua" pitchFamily="18" charset="0"/>
              </a:rPr>
              <a:t>: estrangement and alienation; adoption and reconciliation.</a:t>
            </a:r>
          </a:p>
        </p:txBody>
      </p:sp>
    </p:spTree>
    <p:extLst>
      <p:ext uri="{BB962C8B-B14F-4D97-AF65-F5344CB8AC3E}">
        <p14:creationId xmlns:p14="http://schemas.microsoft.com/office/powerpoint/2010/main" xmlns="" val="5769010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154875" y="2895600"/>
            <a:ext cx="7086600" cy="1447801"/>
          </a:xfrm>
        </p:spPr>
        <p:txBody>
          <a:bodyPr>
            <a:noAutofit/>
          </a:bodyPr>
          <a:lstStyle/>
          <a:p>
            <a:pPr algn="l"/>
            <a:r>
              <a:rPr lang="en-US" sz="3200" dirty="0" smtClean="0">
                <a:effectLst>
                  <a:outerShdw blurRad="38100" dist="38100" dir="2700000" algn="tl">
                    <a:srgbClr val="000000">
                      <a:alpha val="43137"/>
                    </a:srgbClr>
                  </a:outerShdw>
                </a:effectLst>
                <a:latin typeface="Constantia"/>
                <a:ea typeface="Calibri"/>
                <a:cs typeface="Times New Roman"/>
              </a:rPr>
              <a:t>B. Theological Views of the Atonement </a:t>
            </a:r>
            <a:r>
              <a:rPr lang="en-US" sz="3200" dirty="0" smtClean="0">
                <a:effectLst>
                  <a:outerShdw blurRad="38100" dist="38100" dir="2700000" algn="tl">
                    <a:srgbClr val="000000">
                      <a:alpha val="43137"/>
                    </a:srgbClr>
                  </a:outerShdw>
                </a:effectLst>
                <a:latin typeface="Book Antiqua" pitchFamily="18" charset="0"/>
              </a:rPr>
              <a:t/>
            </a:r>
            <a:br>
              <a:rPr lang="en-US" sz="3200" dirty="0" smtClean="0">
                <a:effectLst>
                  <a:outerShdw blurRad="38100" dist="38100" dir="2700000" algn="tl">
                    <a:srgbClr val="000000">
                      <a:alpha val="43137"/>
                    </a:srgbClr>
                  </a:outerShdw>
                </a:effectLst>
                <a:latin typeface="Book Antiqua" pitchFamily="18" charset="0"/>
              </a:rPr>
            </a:br>
            <a:endParaRPr lang="en-US" sz="3200" dirty="0">
              <a:effectLst>
                <a:outerShdw blurRad="38100" dist="38100" dir="2700000" algn="tl">
                  <a:srgbClr val="000000">
                    <a:alpha val="43137"/>
                  </a:srgbClr>
                </a:outerShdw>
              </a:effectLst>
              <a:latin typeface="Book Antiqua" pitchFamily="18" charset="0"/>
            </a:endParaRPr>
          </a:p>
        </p:txBody>
      </p:sp>
      <p:sp>
        <p:nvSpPr>
          <p:cNvPr id="4" name="Subtitle 2"/>
          <p:cNvSpPr txBox="1">
            <a:spLocks/>
          </p:cNvSpPr>
          <p:nvPr/>
        </p:nvSpPr>
        <p:spPr>
          <a:xfrm>
            <a:off x="1143000" y="2133600"/>
            <a:ext cx="7086600" cy="3886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
            </a:pPr>
            <a:endParaRPr lang="en-US" sz="2400" dirty="0" smtClean="0">
              <a:solidFill>
                <a:schemeClr val="tx1"/>
              </a:solidFill>
              <a:latin typeface="Bookman Old Style" pitchFamily="18" charset="0"/>
            </a:endParaRPr>
          </a:p>
        </p:txBody>
      </p:sp>
    </p:spTree>
    <p:extLst>
      <p:ext uri="{BB962C8B-B14F-4D97-AF65-F5344CB8AC3E}">
        <p14:creationId xmlns:p14="http://schemas.microsoft.com/office/powerpoint/2010/main" xmlns="" val="5709509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362075"/>
          </a:xfrm>
        </p:spPr>
        <p:txBody>
          <a:bodyPr>
            <a:noAutofit/>
          </a:bodyPr>
          <a:lstStyle/>
          <a:p>
            <a:r>
              <a:rPr lang="en-US" sz="3600" i="1" dirty="0">
                <a:latin typeface="Book Antiqua" pitchFamily="18" charset="0"/>
              </a:rPr>
              <a:t>Subjective</a:t>
            </a:r>
            <a:r>
              <a:rPr lang="en-US" sz="3600" dirty="0">
                <a:latin typeface="Book Antiqua" pitchFamily="18" charset="0"/>
              </a:rPr>
              <a:t> – the effect Christ’s death has on our own moral state.</a:t>
            </a:r>
            <a:br>
              <a:rPr lang="en-US" sz="3600" dirty="0">
                <a:latin typeface="Book Antiqua" pitchFamily="18" charset="0"/>
              </a:rPr>
            </a:br>
            <a:endParaRPr lang="en-US" sz="3600" dirty="0">
              <a:latin typeface="Book Antiqua" pitchFamily="18" charset="0"/>
            </a:endParaRPr>
          </a:p>
        </p:txBody>
      </p:sp>
    </p:spTree>
    <p:extLst>
      <p:ext uri="{BB962C8B-B14F-4D97-AF65-F5344CB8AC3E}">
        <p14:creationId xmlns:p14="http://schemas.microsoft.com/office/powerpoint/2010/main" xmlns="" val="41473653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191000"/>
            <a:ext cx="8229600" cy="1066800"/>
          </a:xfrm>
        </p:spPr>
        <p:txBody>
          <a:bodyPr>
            <a:normAutofit/>
          </a:bodyPr>
          <a:lstStyle/>
          <a:p>
            <a:pPr marL="0" indent="0">
              <a:buNone/>
            </a:pPr>
            <a:r>
              <a:rPr lang="en-US" sz="2800" b="1" dirty="0" err="1" smtClean="0">
                <a:effectLst>
                  <a:outerShdw blurRad="38100" dist="38100" dir="2700000" algn="tl">
                    <a:srgbClr val="000000">
                      <a:alpha val="43137"/>
                    </a:srgbClr>
                  </a:outerShdw>
                </a:effectLst>
                <a:latin typeface="Book Antiqua" pitchFamily="18" charset="0"/>
              </a:rPr>
              <a:t>Waldenstromian</a:t>
            </a:r>
            <a:r>
              <a:rPr lang="en-US" sz="2800" b="1" dirty="0" smtClean="0">
                <a:effectLst>
                  <a:outerShdw blurRad="38100" dist="38100" dir="2700000" algn="tl">
                    <a:srgbClr val="000000">
                      <a:alpha val="43137"/>
                    </a:srgbClr>
                  </a:outerShdw>
                </a:effectLst>
                <a:latin typeface="Book Antiqua" pitchFamily="18" charset="0"/>
              </a:rPr>
              <a:t> Theory</a:t>
            </a:r>
            <a:r>
              <a:rPr lang="en-US" sz="2800" dirty="0" smtClean="0">
                <a:effectLst>
                  <a:outerShdw blurRad="38100" dist="38100" dir="2700000" algn="tl">
                    <a:srgbClr val="000000">
                      <a:alpha val="43137"/>
                    </a:srgbClr>
                  </a:outerShdw>
                </a:effectLst>
                <a:latin typeface="Book Antiqua" pitchFamily="18" charset="0"/>
              </a:rPr>
              <a:t> – Peter Paul </a:t>
            </a:r>
            <a:r>
              <a:rPr lang="en-US" sz="2800" dirty="0" err="1" smtClean="0">
                <a:effectLst>
                  <a:outerShdw blurRad="38100" dist="38100" dir="2700000" algn="tl">
                    <a:srgbClr val="000000">
                      <a:alpha val="43137"/>
                    </a:srgbClr>
                  </a:outerShdw>
                </a:effectLst>
                <a:latin typeface="Book Antiqua" pitchFamily="18" charset="0"/>
              </a:rPr>
              <a:t>Waldenstrom</a:t>
            </a:r>
            <a:r>
              <a:rPr lang="en-US" sz="2800" dirty="0" smtClean="0">
                <a:effectLst>
                  <a:outerShdw blurRad="38100" dist="38100" dir="2700000" algn="tl">
                    <a:srgbClr val="000000">
                      <a:alpha val="43137"/>
                    </a:srgbClr>
                  </a:outerShdw>
                </a:effectLst>
                <a:latin typeface="Book Antiqua" pitchFamily="18" charset="0"/>
              </a:rPr>
              <a:t>, J. G. </a:t>
            </a:r>
            <a:r>
              <a:rPr lang="en-US" sz="2800" dirty="0" err="1" smtClean="0">
                <a:effectLst>
                  <a:outerShdw blurRad="38100" dist="38100" dir="2700000" algn="tl">
                    <a:srgbClr val="000000">
                      <a:alpha val="43137"/>
                    </a:srgbClr>
                  </a:outerShdw>
                </a:effectLst>
                <a:latin typeface="Book Antiqua" pitchFamily="18" charset="0"/>
              </a:rPr>
              <a:t>Princell</a:t>
            </a:r>
            <a:r>
              <a:rPr lang="en-US" sz="2800" dirty="0">
                <a:effectLst>
                  <a:outerShdw blurRad="38100" dist="38100" dir="2700000" algn="tl">
                    <a:srgbClr val="000000">
                      <a:alpha val="43137"/>
                    </a:srgbClr>
                  </a:outerShdw>
                </a:effectLst>
                <a:latin typeface="Book Antiqua" pitchFamily="18" charset="0"/>
              </a:rPr>
              <a:t> </a:t>
            </a:r>
            <a:r>
              <a:rPr lang="en-US" sz="2800" dirty="0" smtClean="0">
                <a:effectLst>
                  <a:outerShdw blurRad="38100" dist="38100" dir="2700000" algn="tl">
                    <a:srgbClr val="000000">
                      <a:alpha val="43137"/>
                    </a:srgbClr>
                  </a:outerShdw>
                </a:effectLst>
                <a:latin typeface="Book Antiqua" pitchFamily="18" charset="0"/>
              </a:rPr>
              <a:t>(Swedish EFCA)</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685800" y="1143000"/>
            <a:ext cx="7772400" cy="1384995"/>
          </a:xfrm>
          <a:prstGeom prst="rect">
            <a:avLst/>
          </a:prstGeom>
        </p:spPr>
        <p:txBody>
          <a:bodyPr wrap="square">
            <a:spAutoFit/>
          </a:bodyPr>
          <a:lstStyle/>
          <a:p>
            <a:r>
              <a:rPr lang="en-US" sz="2800" b="1" dirty="0">
                <a:effectLst>
                  <a:outerShdw blurRad="38100" dist="38100" dir="2700000" algn="tl">
                    <a:srgbClr val="000000">
                      <a:alpha val="43137"/>
                    </a:srgbClr>
                  </a:outerShdw>
                </a:effectLst>
                <a:latin typeface="Book Antiqua" pitchFamily="18" charset="0"/>
              </a:rPr>
              <a:t>Moral Influence Theory </a:t>
            </a:r>
            <a:r>
              <a:rPr lang="en-US" sz="2800" dirty="0">
                <a:effectLst>
                  <a:outerShdw blurRad="38100" dist="38100" dir="2700000" algn="tl">
                    <a:srgbClr val="000000">
                      <a:alpha val="43137"/>
                    </a:srgbClr>
                  </a:outerShdw>
                </a:effectLst>
                <a:latin typeface="Book Antiqua" pitchFamily="18" charset="0"/>
              </a:rPr>
              <a:t>– Pelagius (died c. 424), Peter Abelard (1079-1142), Faustus </a:t>
            </a:r>
            <a:r>
              <a:rPr lang="en-US" sz="2800" dirty="0" err="1">
                <a:effectLst>
                  <a:outerShdw blurRad="38100" dist="38100" dir="2700000" algn="tl">
                    <a:srgbClr val="000000">
                      <a:alpha val="43137"/>
                    </a:srgbClr>
                  </a:outerShdw>
                </a:effectLst>
                <a:latin typeface="Book Antiqua" pitchFamily="18" charset="0"/>
              </a:rPr>
              <a:t>Socinius</a:t>
            </a:r>
            <a:r>
              <a:rPr lang="en-US" sz="2800" dirty="0">
                <a:effectLst>
                  <a:outerShdw blurRad="38100" dist="38100" dir="2700000" algn="tl">
                    <a:srgbClr val="000000">
                      <a:alpha val="43137"/>
                    </a:srgbClr>
                  </a:outerShdw>
                </a:effectLst>
                <a:latin typeface="Book Antiqua" pitchFamily="18" charset="0"/>
              </a:rPr>
              <a:t> (1539-1604), Liberals.</a:t>
            </a:r>
          </a:p>
        </p:txBody>
      </p:sp>
      <p:sp>
        <p:nvSpPr>
          <p:cNvPr id="5" name="Rectangle 4"/>
          <p:cNvSpPr/>
          <p:nvPr/>
        </p:nvSpPr>
        <p:spPr>
          <a:xfrm>
            <a:off x="685800" y="2971799"/>
            <a:ext cx="7467600" cy="954107"/>
          </a:xfrm>
          <a:prstGeom prst="rect">
            <a:avLst/>
          </a:prstGeom>
        </p:spPr>
        <p:txBody>
          <a:bodyPr wrap="square">
            <a:spAutoFit/>
          </a:bodyPr>
          <a:lstStyle/>
          <a:p>
            <a:r>
              <a:rPr lang="en-US" sz="2800" b="1" dirty="0">
                <a:effectLst>
                  <a:outerShdw blurRad="38100" dist="38100" dir="2700000" algn="tl">
                    <a:srgbClr val="000000">
                      <a:alpha val="43137"/>
                    </a:srgbClr>
                  </a:outerShdw>
                </a:effectLst>
                <a:latin typeface="Book Antiqua" pitchFamily="18" charset="0"/>
              </a:rPr>
              <a:t>Governmental Theory </a:t>
            </a:r>
            <a:r>
              <a:rPr lang="en-US" sz="2800" dirty="0">
                <a:effectLst>
                  <a:outerShdw blurRad="38100" dist="38100" dir="2700000" algn="tl">
                    <a:srgbClr val="000000">
                      <a:alpha val="43137"/>
                    </a:srgbClr>
                  </a:outerShdw>
                </a:effectLst>
                <a:latin typeface="Book Antiqua" pitchFamily="18" charset="0"/>
              </a:rPr>
              <a:t>– Hugo Grotius (1583-1645).</a:t>
            </a:r>
          </a:p>
        </p:txBody>
      </p:sp>
    </p:spTree>
    <p:extLst>
      <p:ext uri="{BB962C8B-B14F-4D97-AF65-F5344CB8AC3E}">
        <p14:creationId xmlns:p14="http://schemas.microsoft.com/office/powerpoint/2010/main" xmlns="" val="36803015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620000" cy="4525963"/>
          </a:xfrm>
        </p:spPr>
        <p:txBody>
          <a:bodyPr>
            <a:no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While the subjective views of the atonement stress the effect of Christ’s work on our moral condition, they fail to account for the depth of human depravity or the realty of God’s opposition to sin. They highlight Jesus’ role as of Prophet, revealing God to us, rather than his role as Priest . And while these perspectives convey truth about the power of the cross to affect us, they are sorely inadequate on their own. There must be a vital connection between the loving sacrifice of Christ’s death and the situation of the sinner.</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1703179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362075"/>
          </a:xfrm>
        </p:spPr>
        <p:txBody>
          <a:bodyPr>
            <a:noAutofit/>
          </a:bodyPr>
          <a:lstStyle/>
          <a:p>
            <a:r>
              <a:rPr lang="en-US" sz="3200" i="1" dirty="0" smtClean="0">
                <a:effectLst>
                  <a:outerShdw blurRad="38100" dist="38100" dir="2700000" algn="tl">
                    <a:srgbClr val="000000">
                      <a:alpha val="43137"/>
                    </a:srgbClr>
                  </a:outerShdw>
                </a:effectLst>
                <a:latin typeface="Book Antiqua" pitchFamily="18" charset="0"/>
              </a:rPr>
              <a:t>Objective</a:t>
            </a:r>
            <a:r>
              <a:rPr lang="en-US" sz="3200" dirty="0" smtClean="0">
                <a:effectLst>
                  <a:outerShdw blurRad="38100" dist="38100" dir="2700000" algn="tl">
                    <a:srgbClr val="000000">
                      <a:alpha val="43137"/>
                    </a:srgbClr>
                  </a:outerShdw>
                </a:effectLst>
                <a:latin typeface="Book Antiqua" pitchFamily="18" charset="0"/>
              </a:rPr>
              <a:t> </a:t>
            </a:r>
            <a:r>
              <a:rPr lang="en-US" sz="3200" dirty="0">
                <a:effectLst>
                  <a:outerShdw blurRad="38100" dist="38100" dir="2700000" algn="tl">
                    <a:srgbClr val="000000">
                      <a:alpha val="43137"/>
                    </a:srgbClr>
                  </a:outerShdw>
                </a:effectLst>
                <a:latin typeface="Book Antiqua" pitchFamily="18" charset="0"/>
              </a:rPr>
              <a:t>– the effect Christ’s death </a:t>
            </a:r>
            <a:r>
              <a:rPr lang="en-US" sz="3200" dirty="0" smtClean="0">
                <a:effectLst>
                  <a:outerShdw blurRad="38100" dist="38100" dir="2700000" algn="tl">
                    <a:srgbClr val="000000">
                      <a:alpha val="43137"/>
                    </a:srgbClr>
                  </a:outerShdw>
                </a:effectLst>
                <a:latin typeface="Book Antiqua" pitchFamily="18" charset="0"/>
              </a:rPr>
              <a:t>in the spiritual realm, including God’s posture towards us.</a:t>
            </a:r>
            <a:r>
              <a:rPr lang="en-US" sz="3200" dirty="0">
                <a:effectLst>
                  <a:outerShdw blurRad="38100" dist="38100" dir="2700000" algn="tl">
                    <a:srgbClr val="000000">
                      <a:alpha val="43137"/>
                    </a:srgbClr>
                  </a:outerShdw>
                </a:effectLst>
                <a:latin typeface="Book Antiqua" pitchFamily="18" charset="0"/>
              </a:rPr>
              <a:t/>
            </a:r>
            <a:br>
              <a:rPr lang="en-US" sz="3200" dirty="0">
                <a:effectLst>
                  <a:outerShdw blurRad="38100" dist="38100" dir="2700000" algn="tl">
                    <a:srgbClr val="000000">
                      <a:alpha val="43137"/>
                    </a:srgbClr>
                  </a:outerShdw>
                </a:effectLst>
                <a:latin typeface="Book Antiqua" pitchFamily="18" charset="0"/>
              </a:rPr>
            </a:br>
            <a:endParaRPr lang="en-US" sz="32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21104648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114800"/>
            <a:ext cx="7557655" cy="1524000"/>
          </a:xfrm>
        </p:spPr>
        <p:txBody>
          <a:bodyPr>
            <a:normAutofit fontScale="92500" lnSpcReduction="10000"/>
          </a:bodyPr>
          <a:lstStyle/>
          <a:p>
            <a:pPr marL="0" indent="0">
              <a:buNone/>
            </a:pPr>
            <a:r>
              <a:rPr lang="en-US" sz="2800" b="1" dirty="0" smtClean="0">
                <a:effectLst>
                  <a:outerShdw blurRad="38100" dist="38100" dir="2700000" algn="tl">
                    <a:srgbClr val="000000">
                      <a:alpha val="43137"/>
                    </a:srgbClr>
                  </a:outerShdw>
                </a:effectLst>
                <a:latin typeface="Book Antiqua" pitchFamily="18" charset="0"/>
              </a:rPr>
              <a:t>Liberating Ransom </a:t>
            </a:r>
            <a:r>
              <a:rPr lang="en-US" sz="2800" dirty="0" smtClean="0">
                <a:effectLst>
                  <a:outerShdw blurRad="38100" dist="38100" dir="2700000" algn="tl">
                    <a:srgbClr val="000000">
                      <a:alpha val="43137"/>
                    </a:srgbClr>
                  </a:outerShdw>
                </a:effectLst>
                <a:latin typeface="Book Antiqua" pitchFamily="18" charset="0"/>
              </a:rPr>
              <a:t>– This is a graphic image, but it is not clear to whom the price of redemption is paid, for certainly Satan had no lawful rights over the human race.</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762000" y="1066800"/>
            <a:ext cx="7620000" cy="2677656"/>
          </a:xfrm>
          <a:prstGeom prst="rect">
            <a:avLst/>
          </a:prstGeom>
        </p:spPr>
        <p:txBody>
          <a:bodyPr wrap="square">
            <a:spAutoFit/>
          </a:bodyPr>
          <a:lstStyle/>
          <a:p>
            <a:r>
              <a:rPr lang="en-US" sz="2800" b="1" dirty="0">
                <a:effectLst>
                  <a:outerShdw blurRad="38100" dist="38100" dir="2700000" algn="tl">
                    <a:srgbClr val="000000">
                      <a:alpha val="43137"/>
                    </a:srgbClr>
                  </a:outerShdw>
                </a:effectLst>
                <a:latin typeface="Book Antiqua" pitchFamily="18" charset="0"/>
              </a:rPr>
              <a:t>King – conquest over evil</a:t>
            </a:r>
            <a:r>
              <a:rPr lang="en-US" sz="2800" dirty="0">
                <a:effectLst>
                  <a:outerShdw blurRad="38100" dist="38100" dir="2700000" algn="tl">
                    <a:srgbClr val="000000">
                      <a:alpha val="43137"/>
                    </a:srgbClr>
                  </a:outerShdw>
                </a:effectLst>
                <a:latin typeface="Book Antiqua" pitchFamily="18" charset="0"/>
              </a:rPr>
              <a:t>. This explains the battlefield imagery, it is insufficient to explain the atoning work. It fails to spell out how the power of Satan was defeated. (The cross was not a big hook that Satan bit only to find out he was tricked, cf. Gregory of Nyssa (c. 330-395).</a:t>
            </a:r>
          </a:p>
        </p:txBody>
      </p:sp>
    </p:spTree>
    <p:extLst>
      <p:ext uri="{BB962C8B-B14F-4D97-AF65-F5344CB8AC3E}">
        <p14:creationId xmlns:p14="http://schemas.microsoft.com/office/powerpoint/2010/main" xmlns="" val="39018043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662" y="4267200"/>
            <a:ext cx="7457902" cy="1676400"/>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Weakness – reduce God’s actions to logic; medieval notions of honor, reflecting the feudal society of the day.</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623455" y="838200"/>
            <a:ext cx="7696200" cy="954107"/>
          </a:xfrm>
          <a:prstGeom prst="rect">
            <a:avLst/>
          </a:prstGeom>
        </p:spPr>
        <p:txBody>
          <a:bodyPr wrap="square">
            <a:spAutoFit/>
          </a:bodyPr>
          <a:lstStyle/>
          <a:p>
            <a:r>
              <a:rPr lang="en-US" sz="2800" b="1" dirty="0">
                <a:effectLst>
                  <a:outerShdw blurRad="38100" dist="38100" dir="2700000" algn="tl">
                    <a:srgbClr val="000000">
                      <a:alpha val="43137"/>
                    </a:srgbClr>
                  </a:outerShdw>
                </a:effectLst>
                <a:latin typeface="Book Antiqua" pitchFamily="18" charset="0"/>
              </a:rPr>
              <a:t>Judge, understood in a forensic or legal manner.</a:t>
            </a:r>
          </a:p>
        </p:txBody>
      </p:sp>
      <p:sp>
        <p:nvSpPr>
          <p:cNvPr id="5" name="Rectangle 4"/>
          <p:cNvSpPr/>
          <p:nvPr/>
        </p:nvSpPr>
        <p:spPr>
          <a:xfrm>
            <a:off x="609600" y="2133600"/>
            <a:ext cx="8077200" cy="1815882"/>
          </a:xfrm>
          <a:prstGeom prst="rect">
            <a:avLst/>
          </a:prstGeom>
        </p:spPr>
        <p:txBody>
          <a:bodyPr wrap="square">
            <a:spAutoFit/>
          </a:bodyPr>
          <a:lstStyle/>
          <a:p>
            <a:r>
              <a:rPr lang="en-US" sz="2800" dirty="0">
                <a:effectLst>
                  <a:outerShdw blurRad="38100" dist="38100" dir="2700000" algn="tl">
                    <a:srgbClr val="000000">
                      <a:alpha val="43137"/>
                    </a:srgbClr>
                  </a:outerShdw>
                </a:effectLst>
                <a:latin typeface="Book Antiqua" pitchFamily="18" charset="0"/>
              </a:rPr>
              <a:t>Anselm of Canterbury (1033-1109), </a:t>
            </a:r>
            <a:r>
              <a:rPr lang="en-US" sz="2800" i="1" dirty="0">
                <a:effectLst>
                  <a:outerShdw blurRad="38100" dist="38100" dir="2700000" algn="tl">
                    <a:srgbClr val="000000">
                      <a:alpha val="43137"/>
                    </a:srgbClr>
                  </a:outerShdw>
                </a:effectLst>
                <a:latin typeface="Book Antiqua" pitchFamily="18" charset="0"/>
              </a:rPr>
              <a:t>Why Did God Become Man? </a:t>
            </a:r>
            <a:r>
              <a:rPr lang="en-US" sz="2800" dirty="0">
                <a:effectLst>
                  <a:outerShdw blurRad="38100" dist="38100" dir="2700000" algn="tl">
                    <a:srgbClr val="000000">
                      <a:alpha val="43137"/>
                    </a:srgbClr>
                  </a:outerShdw>
                </a:effectLst>
                <a:latin typeface="Book Antiqua" pitchFamily="18" charset="0"/>
              </a:rPr>
              <a:t>– satisfaction and vicarious sacrifice. Atonement is seen as a payment of human debt to God by a substitute which God himself provides.</a:t>
            </a:r>
          </a:p>
        </p:txBody>
      </p:sp>
    </p:spTree>
    <p:extLst>
      <p:ext uri="{BB962C8B-B14F-4D97-AF65-F5344CB8AC3E}">
        <p14:creationId xmlns:p14="http://schemas.microsoft.com/office/powerpoint/2010/main" xmlns="" val="12595240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905000"/>
            <a:ext cx="8077200" cy="2743200"/>
          </a:xfrm>
        </p:spPr>
        <p:txBody>
          <a:bodyPr>
            <a:noAutofit/>
          </a:bodyPr>
          <a:lstStyle/>
          <a:p>
            <a:pPr algn="l"/>
            <a:r>
              <a:rPr lang="en-US" sz="2800" dirty="0" smtClean="0">
                <a:solidFill>
                  <a:schemeClr val="tx1"/>
                </a:solidFill>
                <a:effectLst>
                  <a:outerShdw blurRad="38100" dist="38100" dir="2700000" algn="tl">
                    <a:srgbClr val="000000">
                      <a:alpha val="43137"/>
                    </a:srgbClr>
                  </a:outerShdw>
                </a:effectLst>
                <a:latin typeface="Book Antiqua" pitchFamily="18" charset="0"/>
              </a:rPr>
              <a:t>5. We believe that Jesus Christ, as our representative and substitute, shed His blood on the cross as the perfect, all-sufficient sacrifice for our sins. His atoning death and victorious resurrection constitute the only ground for salvation.</a:t>
            </a:r>
            <a:endParaRPr lang="en-US" sz="2800" dirty="0">
              <a:solidFill>
                <a:schemeClr val="tx1"/>
              </a:solidFill>
              <a:effectLst>
                <a:outerShdw blurRad="38100" dist="38100" dir="2700000" algn="tl">
                  <a:srgbClr val="000000">
                    <a:alpha val="43137"/>
                  </a:srgbClr>
                </a:outerShdw>
              </a:effectLst>
            </a:endParaRPr>
          </a:p>
        </p:txBody>
      </p:sp>
      <p:sp>
        <p:nvSpPr>
          <p:cNvPr id="5" name="Title 1"/>
          <p:cNvSpPr>
            <a:spLocks noGrp="1"/>
          </p:cNvSpPr>
          <p:nvPr>
            <p:ph type="ctrTitle"/>
          </p:nvPr>
        </p:nvSpPr>
        <p:spPr>
          <a:xfrm>
            <a:off x="457200" y="914400"/>
            <a:ext cx="7772400" cy="1447801"/>
          </a:xfrm>
        </p:spPr>
        <p:txBody>
          <a:bodyPr>
            <a:normAutofit fontScale="90000"/>
          </a:bodyPr>
          <a:lstStyle/>
          <a:p>
            <a:r>
              <a:rPr lang="en-US" b="1" i="1" dirty="0">
                <a:effectLst>
                  <a:outerShdw blurRad="38100" dist="38100" dir="2700000" algn="tl">
                    <a:srgbClr val="000000">
                      <a:alpha val="43137"/>
                    </a:srgbClr>
                  </a:outerShdw>
                </a:effectLst>
                <a:latin typeface="Book Antiqua" pitchFamily="18" charset="0"/>
              </a:rPr>
              <a:t>The Work of Christ</a:t>
            </a:r>
            <a:r>
              <a:rPr lang="en-US" b="1" dirty="0">
                <a:effectLst>
                  <a:outerShdw blurRad="38100" dist="38100" dir="2700000" algn="tl">
                    <a:srgbClr val="000000">
                      <a:alpha val="43137"/>
                    </a:srgbClr>
                  </a:outerShdw>
                </a:effectLst>
                <a:latin typeface="Book Antiqua" pitchFamily="18" charset="0"/>
              </a:rPr>
              <a:t/>
            </a:r>
            <a:br>
              <a:rPr lang="en-US" b="1" dirty="0">
                <a:effectLst>
                  <a:outerShdw blurRad="38100" dist="38100" dir="2700000" algn="tl">
                    <a:srgbClr val="000000">
                      <a:alpha val="43137"/>
                    </a:srgbClr>
                  </a:outerShdw>
                </a:effectLst>
                <a:latin typeface="Book Antiqua" pitchFamily="18" charset="0"/>
              </a:rPr>
            </a:br>
            <a:r>
              <a:rPr lang="en-US" b="1" dirty="0">
                <a:effectLst>
                  <a:outerShdw blurRad="38100" dist="38100" dir="2700000" algn="tl">
                    <a:srgbClr val="000000">
                      <a:alpha val="43137"/>
                    </a:srgbClr>
                  </a:outerShdw>
                </a:effectLst>
                <a:latin typeface="Book Antiqua" pitchFamily="18" charset="0"/>
              </a:rPr>
              <a:t/>
            </a:r>
            <a:br>
              <a:rPr lang="en-US" b="1" dirty="0">
                <a:effectLst>
                  <a:outerShdw blurRad="38100" dist="38100" dir="2700000" algn="tl">
                    <a:srgbClr val="000000">
                      <a:alpha val="43137"/>
                    </a:srgbClr>
                  </a:outerShdw>
                </a:effectLst>
                <a:latin typeface="Book Antiqua" pitchFamily="18" charset="0"/>
              </a:rPr>
            </a:br>
            <a:endParaRPr lang="en-US" b="1"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19598445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Anselm influenced Thomas Aquinas and the 16</a:t>
            </a:r>
            <a:r>
              <a:rPr lang="en-US" sz="2800" baseline="30000" dirty="0" smtClean="0">
                <a:effectLst>
                  <a:outerShdw blurRad="38100" dist="38100" dir="2700000" algn="tl">
                    <a:srgbClr val="000000">
                      <a:alpha val="43137"/>
                    </a:srgbClr>
                  </a:outerShdw>
                </a:effectLst>
                <a:latin typeface="Book Antiqua" pitchFamily="18" charset="0"/>
              </a:rPr>
              <a:t>th</a:t>
            </a:r>
            <a:r>
              <a:rPr lang="en-US" sz="2800" dirty="0" smtClean="0">
                <a:effectLst>
                  <a:outerShdw blurRad="38100" dist="38100" dir="2700000" algn="tl">
                    <a:srgbClr val="000000">
                      <a:alpha val="43137"/>
                    </a:srgbClr>
                  </a:outerShdw>
                </a:effectLst>
                <a:latin typeface="Book Antiqua" pitchFamily="18" charset="0"/>
              </a:rPr>
              <a:t> century Reformers, specifically Luther and Calvin.</a:t>
            </a:r>
          </a:p>
          <a:p>
            <a:pPr marL="0" indent="0">
              <a:buNone/>
            </a:pPr>
            <a:r>
              <a:rPr lang="en-US" sz="2800" dirty="0" smtClean="0">
                <a:effectLst>
                  <a:outerShdw blurRad="38100" dist="38100" dir="2700000" algn="tl">
                    <a:srgbClr val="000000">
                      <a:alpha val="43137"/>
                    </a:srgbClr>
                  </a:outerShdw>
                </a:effectLst>
                <a:latin typeface="Book Antiqua" pitchFamily="18" charset="0"/>
              </a:rPr>
              <a:t>Their efforts resulted in an approach that best captures the heart of the biblical teaching of Christ’s atonement, while embracing the other views as well: the notion of </a:t>
            </a:r>
            <a:r>
              <a:rPr lang="en-US" sz="2800" i="1" dirty="0" smtClean="0">
                <a:effectLst>
                  <a:outerShdw blurRad="38100" dist="38100" dir="2700000" algn="tl">
                    <a:srgbClr val="000000">
                      <a:alpha val="43137"/>
                    </a:srgbClr>
                  </a:outerShdw>
                </a:effectLst>
                <a:latin typeface="Book Antiqua" pitchFamily="18" charset="0"/>
              </a:rPr>
              <a:t>penal substitution</a:t>
            </a:r>
            <a:r>
              <a:rPr lang="en-US" sz="2800" dirty="0" smtClean="0">
                <a:effectLst>
                  <a:outerShdw blurRad="38100" dist="38100" dir="2700000" algn="tl">
                    <a:srgbClr val="000000">
                      <a:alpha val="43137"/>
                    </a:srgbClr>
                  </a:outerShdw>
                </a:effectLst>
                <a:latin typeface="Book Antiqua" pitchFamily="18" charset="0"/>
              </a:rPr>
              <a:t>. Claiming this view “captures the heart” or is “central” is not to conclude this view exhausts the biblical teaching on Jesus’ work in the cross.</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12230886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533400" y="2616034"/>
            <a:ext cx="8077200" cy="1447801"/>
          </a:xfrm>
        </p:spPr>
        <p:txBody>
          <a:bodyPr>
            <a:noAutofit/>
          </a:bodyPr>
          <a:lstStyle/>
          <a:p>
            <a:r>
              <a:rPr lang="en-US" sz="3200" dirty="0" smtClean="0">
                <a:effectLst>
                  <a:outerShdw blurRad="38100" dist="38100" dir="2700000" algn="tl">
                    <a:srgbClr val="000000">
                      <a:alpha val="43137"/>
                    </a:srgbClr>
                  </a:outerShdw>
                </a:effectLst>
                <a:latin typeface="Book Antiqua" pitchFamily="18" charset="0"/>
                <a:ea typeface="Calibri"/>
                <a:cs typeface="Times New Roman"/>
              </a:rPr>
              <a:t>1. Jesus, Our Substitute: </a:t>
            </a:r>
            <a:br>
              <a:rPr lang="en-US" sz="3200" dirty="0" smtClean="0">
                <a:effectLst>
                  <a:outerShdw blurRad="38100" dist="38100" dir="2700000" algn="tl">
                    <a:srgbClr val="000000">
                      <a:alpha val="43137"/>
                    </a:srgbClr>
                  </a:outerShdw>
                </a:effectLst>
                <a:latin typeface="Book Antiqua" pitchFamily="18" charset="0"/>
                <a:ea typeface="Calibri"/>
                <a:cs typeface="Times New Roman"/>
              </a:rPr>
            </a:br>
            <a:r>
              <a:rPr lang="en-US" sz="3200" dirty="0" smtClean="0">
                <a:effectLst>
                  <a:outerShdw blurRad="38100" dist="38100" dir="2700000" algn="tl">
                    <a:srgbClr val="000000">
                      <a:alpha val="43137"/>
                    </a:srgbClr>
                  </a:outerShdw>
                </a:effectLst>
                <a:latin typeface="Book Antiqua" pitchFamily="18" charset="0"/>
                <a:ea typeface="Calibri"/>
                <a:cs typeface="Times New Roman"/>
              </a:rPr>
              <a:t>Penal Substitution </a:t>
            </a:r>
            <a:endParaRPr lang="en-US" sz="3200" dirty="0">
              <a:effectLst>
                <a:outerShdw blurRad="38100" dist="38100" dir="2700000" algn="tl">
                  <a:srgbClr val="000000">
                    <a:alpha val="43137"/>
                  </a:srgbClr>
                </a:outerShdw>
              </a:effectLst>
              <a:latin typeface="Book Antiqua" pitchFamily="18" charset="0"/>
            </a:endParaRPr>
          </a:p>
        </p:txBody>
      </p:sp>
      <p:sp>
        <p:nvSpPr>
          <p:cNvPr id="4" name="Subtitle 2"/>
          <p:cNvSpPr txBox="1">
            <a:spLocks/>
          </p:cNvSpPr>
          <p:nvPr/>
        </p:nvSpPr>
        <p:spPr>
          <a:xfrm>
            <a:off x="1143000" y="2133600"/>
            <a:ext cx="7086600" cy="3886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
            </a:pPr>
            <a:endParaRPr lang="en-US" sz="2400" dirty="0" smtClean="0">
              <a:solidFill>
                <a:schemeClr val="tx1"/>
              </a:solidFill>
              <a:latin typeface="Bookman Old Style" pitchFamily="18" charset="0"/>
            </a:endParaRPr>
          </a:p>
        </p:txBody>
      </p:sp>
    </p:spTree>
    <p:extLst>
      <p:ext uri="{BB962C8B-B14F-4D97-AF65-F5344CB8AC3E}">
        <p14:creationId xmlns:p14="http://schemas.microsoft.com/office/powerpoint/2010/main" xmlns="" val="27448810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001000" cy="4525963"/>
          </a:xfrm>
        </p:spPr>
        <p:txBody>
          <a:bodyPr>
            <a:normAutofit/>
          </a:bodyPr>
          <a:lstStyle/>
          <a:p>
            <a:pPr marL="0" indent="0">
              <a:buNone/>
            </a:pPr>
            <a:r>
              <a:rPr lang="en-US" sz="2800" b="1" dirty="0" smtClean="0">
                <a:effectLst>
                  <a:outerShdw blurRad="38100" dist="38100" dir="2700000" algn="tl">
                    <a:srgbClr val="000000">
                      <a:alpha val="43137"/>
                    </a:srgbClr>
                  </a:outerShdw>
                </a:effectLst>
                <a:latin typeface="Book Antiqua" pitchFamily="18" charset="0"/>
              </a:rPr>
              <a:t>Substitute = Penal </a:t>
            </a:r>
            <a:r>
              <a:rPr lang="en-US" sz="2800" b="1" dirty="0">
                <a:effectLst>
                  <a:outerShdw blurRad="38100" dist="38100" dir="2700000" algn="tl">
                    <a:srgbClr val="000000">
                      <a:alpha val="43137"/>
                    </a:srgbClr>
                  </a:outerShdw>
                </a:effectLst>
                <a:latin typeface="Book Antiqua" pitchFamily="18" charset="0"/>
              </a:rPr>
              <a:t>substitution</a:t>
            </a:r>
            <a:r>
              <a:rPr lang="en-US" sz="2800" dirty="0">
                <a:effectLst>
                  <a:outerShdw blurRad="38100" dist="38100" dir="2700000" algn="tl">
                    <a:srgbClr val="000000">
                      <a:alpha val="43137"/>
                    </a:srgbClr>
                  </a:outerShdw>
                </a:effectLst>
                <a:latin typeface="Book Antiqua" pitchFamily="18" charset="0"/>
              </a:rPr>
              <a:t>: Jesus, the Righteous One, died in our place, paying the penalty that we deserved, thus satisfying God’s justice. God’s wrath is thereby appeased, reconciling sinners to a holy God, such that his forgiveness does not compromise his holiness. This process is God-initiated, and is, from beginning to end, an expression of God’s love and grace.</a:t>
            </a:r>
          </a:p>
          <a:p>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2537194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362200"/>
            <a:ext cx="8229600" cy="3276600"/>
          </a:xfrm>
        </p:spPr>
        <p:txBody>
          <a:bodyPr>
            <a:normAutofit/>
          </a:bodyPr>
          <a:lstStyle/>
          <a:p>
            <a:r>
              <a:rPr lang="en-US" sz="2800" dirty="0" smtClean="0">
                <a:effectLst>
                  <a:outerShdw blurRad="38100" dist="38100" dir="2700000" algn="tl">
                    <a:srgbClr val="000000">
                      <a:alpha val="43137"/>
                    </a:srgbClr>
                  </a:outerShdw>
                </a:effectLst>
                <a:latin typeface="Book Antiqua" pitchFamily="18" charset="0"/>
              </a:rPr>
              <a:t>Romans 3:21-26 supported the notion of “satisfaction.” In the death of Jesus, God substituted himself, thereby demonstrating his own righteousness. In 3:25, Jesus is the </a:t>
            </a:r>
            <a:r>
              <a:rPr lang="en-US" sz="2800" dirty="0" err="1" smtClean="0">
                <a:effectLst>
                  <a:outerShdw blurRad="38100" dist="38100" dir="2700000" algn="tl">
                    <a:srgbClr val="000000">
                      <a:alpha val="43137"/>
                    </a:srgbClr>
                  </a:outerShdw>
                </a:effectLst>
                <a:latin typeface="Book Antiqua" pitchFamily="18" charset="0"/>
              </a:rPr>
              <a:t>hilasterion</a:t>
            </a:r>
            <a:r>
              <a:rPr lang="en-US" sz="2800" dirty="0" smtClean="0">
                <a:effectLst>
                  <a:outerShdw blurRad="38100" dist="38100" dir="2700000" algn="tl">
                    <a:srgbClr val="000000">
                      <a:alpha val="43137"/>
                    </a:srgbClr>
                  </a:outerShdw>
                </a:effectLst>
                <a:latin typeface="Book Antiqua" pitchFamily="18" charset="0"/>
              </a:rPr>
              <a:t>, the propitiating sacrifice, which turns away the righteous wrath of God toward sinners (cf. 5:9), bringing reconciliation (5:1, 10).</a:t>
            </a:r>
          </a:p>
          <a:p>
            <a:pPr marL="0" indent="0">
              <a:buNone/>
            </a:pP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685800" y="533400"/>
            <a:ext cx="7696200" cy="1384995"/>
          </a:xfrm>
          <a:prstGeom prst="rect">
            <a:avLst/>
          </a:prstGeom>
        </p:spPr>
        <p:txBody>
          <a:bodyPr wrap="square">
            <a:spAutoFit/>
          </a:bodyPr>
          <a:lstStyle/>
          <a:p>
            <a:pPr marL="285750" indent="-285750">
              <a:buFont typeface="Arial" pitchFamily="34" charset="0"/>
              <a:buChar char="•"/>
            </a:pPr>
            <a:r>
              <a:rPr lang="en-US" sz="2800" dirty="0">
                <a:effectLst>
                  <a:outerShdw blurRad="38100" dist="38100" dir="2700000" algn="tl">
                    <a:srgbClr val="000000">
                      <a:alpha val="43137"/>
                    </a:srgbClr>
                  </a:outerShdw>
                </a:effectLst>
                <a:latin typeface="Book Antiqua" pitchFamily="18" charset="0"/>
              </a:rPr>
              <a:t>With the Reformers, there was a renewed interest in justification: how could a sinner be made right with God?</a:t>
            </a:r>
          </a:p>
        </p:txBody>
      </p:sp>
    </p:spTree>
    <p:extLst>
      <p:ext uri="{BB962C8B-B14F-4D97-AF65-F5344CB8AC3E}">
        <p14:creationId xmlns:p14="http://schemas.microsoft.com/office/powerpoint/2010/main" xmlns="" val="23947866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251896"/>
            <a:ext cx="7086600" cy="1539304"/>
          </a:xfrm>
        </p:spPr>
        <p:txBody>
          <a:bodyPr>
            <a:normAutofit/>
          </a:bodyPr>
          <a:lstStyle/>
          <a:p>
            <a:r>
              <a:rPr lang="en-US" sz="2800" dirty="0" smtClean="0">
                <a:effectLst>
                  <a:outerShdw blurRad="38100" dist="38100" dir="2700000" algn="tl">
                    <a:srgbClr val="000000">
                      <a:alpha val="43137"/>
                    </a:srgbClr>
                  </a:outerShdw>
                </a:effectLst>
                <a:latin typeface="Book Antiqua" pitchFamily="18" charset="0"/>
              </a:rPr>
              <a:t>Galatians 3:13 (“crucifixion” and “curse” (Dt. 21:22-23) was transformed in the death, burial and resurrection of Jesus) </a:t>
            </a:r>
          </a:p>
          <a:p>
            <a:endParaRPr lang="en-US" sz="2800" dirty="0" smtClean="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457200" y="582881"/>
            <a:ext cx="8153400" cy="1384995"/>
          </a:xfrm>
          <a:prstGeom prst="rect">
            <a:avLst/>
          </a:prstGeom>
        </p:spPr>
        <p:txBody>
          <a:bodyPr wrap="square">
            <a:spAutoFit/>
          </a:bodyPr>
          <a:lstStyle/>
          <a:p>
            <a:r>
              <a:rPr lang="en-US" sz="2800" dirty="0">
                <a:effectLst>
                  <a:outerShdw blurRad="38100" dist="38100" dir="2700000" algn="tl">
                    <a:srgbClr val="000000">
                      <a:alpha val="43137"/>
                    </a:srgbClr>
                  </a:outerShdw>
                </a:effectLst>
                <a:latin typeface="Book Antiqua" pitchFamily="18" charset="0"/>
              </a:rPr>
              <a:t>Fundamental to substitution and propitiation is the notion that the Righteous One dies in the place of the unrighteous:</a:t>
            </a:r>
          </a:p>
        </p:txBody>
      </p:sp>
      <p:sp>
        <p:nvSpPr>
          <p:cNvPr id="5" name="Rectangle 4"/>
          <p:cNvSpPr/>
          <p:nvPr/>
        </p:nvSpPr>
        <p:spPr>
          <a:xfrm>
            <a:off x="1143000" y="2067580"/>
            <a:ext cx="2451312" cy="523220"/>
          </a:xfrm>
          <a:prstGeom prst="rect">
            <a:avLst/>
          </a:prstGeom>
        </p:spPr>
        <p:txBody>
          <a:bodyPr wrap="none">
            <a:spAutoFit/>
          </a:bodyPr>
          <a:lstStyle/>
          <a:p>
            <a:pPr marL="457200" indent="-457200">
              <a:buFont typeface="Arial" pitchFamily="34" charset="0"/>
              <a:buChar char="•"/>
            </a:pPr>
            <a:r>
              <a:rPr lang="en-US" sz="2800" dirty="0">
                <a:effectLst>
                  <a:outerShdw blurRad="38100" dist="38100" dir="2700000" algn="tl">
                    <a:srgbClr val="000000">
                      <a:alpha val="43137"/>
                    </a:srgbClr>
                  </a:outerShdw>
                </a:effectLst>
                <a:latin typeface="Book Antiqua" pitchFamily="18" charset="0"/>
              </a:rPr>
              <a:t>1 Peter 3:18</a:t>
            </a:r>
          </a:p>
        </p:txBody>
      </p:sp>
      <p:sp>
        <p:nvSpPr>
          <p:cNvPr id="6" name="Rectangle 5"/>
          <p:cNvSpPr/>
          <p:nvPr/>
        </p:nvSpPr>
        <p:spPr>
          <a:xfrm>
            <a:off x="1143000" y="2806005"/>
            <a:ext cx="7086600" cy="1384995"/>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2 Corinthians 5:21 (imputation – double exchange: union with Adam; union with Christ)</a:t>
            </a:r>
          </a:p>
        </p:txBody>
      </p:sp>
    </p:spTree>
    <p:extLst>
      <p:ext uri="{BB962C8B-B14F-4D97-AF65-F5344CB8AC3E}">
        <p14:creationId xmlns:p14="http://schemas.microsoft.com/office/powerpoint/2010/main" xmlns="" val="42398556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552" y="3733800"/>
            <a:ext cx="7239000" cy="1663005"/>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But they were temporary (note finality of </a:t>
            </a:r>
            <a:r>
              <a:rPr lang="en-US" sz="2800" dirty="0" err="1" smtClean="0">
                <a:effectLst>
                  <a:outerShdw blurRad="38100" dist="38100" dir="2700000" algn="tl">
                    <a:srgbClr val="000000">
                      <a:alpha val="43137"/>
                    </a:srgbClr>
                  </a:outerShdw>
                </a:effectLst>
                <a:latin typeface="Book Antiqua" pitchFamily="18" charset="0"/>
              </a:rPr>
              <a:t>hapax</a:t>
            </a:r>
            <a:r>
              <a:rPr lang="en-US" sz="2800" dirty="0" smtClean="0">
                <a:effectLst>
                  <a:outerShdw blurRad="38100" dist="38100" dir="2700000" algn="tl">
                    <a:srgbClr val="000000">
                      <a:alpha val="43137"/>
                    </a:srgbClr>
                  </a:outerShdw>
                </a:effectLst>
                <a:latin typeface="Book Antiqua" pitchFamily="18" charset="0"/>
              </a:rPr>
              <a:t>, “once for all,”, cf. Heb. 9:26, 28; 10:11, 14)!</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795152" y="705415"/>
            <a:ext cx="7543800" cy="1384995"/>
          </a:xfrm>
          <a:prstGeom prst="rect">
            <a:avLst/>
          </a:prstGeom>
        </p:spPr>
        <p:txBody>
          <a:bodyPr wrap="square">
            <a:spAutoFit/>
          </a:bodyPr>
          <a:lstStyle/>
          <a:p>
            <a:pPr lvl="0">
              <a:spcBef>
                <a:spcPct val="20000"/>
              </a:spcBef>
            </a:pPr>
            <a:r>
              <a:rPr lang="en-US" sz="2800" dirty="0">
                <a:solidFill>
                  <a:prstClr val="black"/>
                </a:solidFill>
                <a:effectLst>
                  <a:outerShdw blurRad="38100" dist="38100" dir="2700000" algn="tl">
                    <a:srgbClr val="000000">
                      <a:alpha val="43137"/>
                    </a:srgbClr>
                  </a:outerShdw>
                </a:effectLst>
                <a:latin typeface="Book Antiqua" pitchFamily="18" charset="0"/>
              </a:rPr>
              <a:t>The notion of vicarious suffering was rooted in the sacrificial system established by God in the Old Testament:</a:t>
            </a:r>
          </a:p>
        </p:txBody>
      </p:sp>
      <p:sp>
        <p:nvSpPr>
          <p:cNvPr id="5" name="Rectangle 4"/>
          <p:cNvSpPr/>
          <p:nvPr/>
        </p:nvSpPr>
        <p:spPr>
          <a:xfrm>
            <a:off x="1676400" y="2209800"/>
            <a:ext cx="3217547" cy="523220"/>
          </a:xfrm>
          <a:prstGeom prst="rect">
            <a:avLst/>
          </a:prstGeom>
        </p:spPr>
        <p:txBody>
          <a:bodyPr wrap="non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Passover (Ex. 12)</a:t>
            </a:r>
          </a:p>
        </p:txBody>
      </p:sp>
      <p:sp>
        <p:nvSpPr>
          <p:cNvPr id="6" name="Rectangle 5"/>
          <p:cNvSpPr/>
          <p:nvPr/>
        </p:nvSpPr>
        <p:spPr>
          <a:xfrm>
            <a:off x="1676400" y="2895600"/>
            <a:ext cx="5953496" cy="523220"/>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Day of Atonement (Lev. 16)</a:t>
            </a:r>
          </a:p>
        </p:txBody>
      </p:sp>
    </p:spTree>
    <p:extLst>
      <p:ext uri="{BB962C8B-B14F-4D97-AF65-F5344CB8AC3E}">
        <p14:creationId xmlns:p14="http://schemas.microsoft.com/office/powerpoint/2010/main" xmlns="" val="35502617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229600" cy="3657600"/>
          </a:xfrm>
        </p:spPr>
        <p:txBody>
          <a:bodyPr>
            <a:no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“The </a:t>
            </a:r>
            <a:r>
              <a:rPr lang="en-US" sz="2800" dirty="0">
                <a:effectLst>
                  <a:outerShdw blurRad="38100" dist="38100" dir="2700000" algn="tl">
                    <a:srgbClr val="000000">
                      <a:alpha val="43137"/>
                    </a:srgbClr>
                  </a:outerShdw>
                </a:effectLst>
                <a:latin typeface="Book Antiqua" pitchFamily="18" charset="0"/>
              </a:rPr>
              <a:t>essence of sin is man substituting himself for God, while the essence of salvation is God substituting himself for man. Man asserts himself against God and puts himself where only God deserves to be; God sacrifices himself for man and puts himself where only man deserves to be. Man claims prerogatives which belong to God along; God accepts penalties which belong to man alone</a:t>
            </a:r>
            <a:r>
              <a:rPr lang="en-US" sz="2800" dirty="0" smtClean="0">
                <a:effectLst>
                  <a:outerShdw blurRad="38100" dist="38100" dir="2700000" algn="tl">
                    <a:srgbClr val="000000">
                      <a:alpha val="43137"/>
                    </a:srgbClr>
                  </a:outerShdw>
                </a:effectLst>
                <a:latin typeface="Book Antiqua" pitchFamily="18" charset="0"/>
              </a:rPr>
              <a:t>.”</a:t>
            </a:r>
            <a:endParaRPr lang="en-US" sz="2800" dirty="0">
              <a:effectLst>
                <a:outerShdw blurRad="38100" dist="38100" dir="2700000" algn="tl">
                  <a:srgbClr val="000000">
                    <a:alpha val="43137"/>
                  </a:srgbClr>
                </a:outerShdw>
              </a:effectLst>
              <a:latin typeface="Book Antiqua" pitchFamily="18" charset="0"/>
            </a:endParaRPr>
          </a:p>
          <a:p>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533400" y="934253"/>
            <a:ext cx="7620000" cy="954107"/>
          </a:xfrm>
          <a:prstGeom prst="rect">
            <a:avLst/>
          </a:prstGeom>
        </p:spPr>
        <p:txBody>
          <a:bodyPr wrap="square">
            <a:spAutoFit/>
          </a:bodyPr>
          <a:lstStyle/>
          <a:p>
            <a:pPr lvl="0">
              <a:spcBef>
                <a:spcPct val="20000"/>
              </a:spcBef>
            </a:pPr>
            <a:r>
              <a:rPr lang="en-US" sz="2800" dirty="0">
                <a:solidFill>
                  <a:prstClr val="black"/>
                </a:solidFill>
                <a:effectLst>
                  <a:outerShdw blurRad="38100" dist="38100" dir="2700000" algn="tl">
                    <a:srgbClr val="000000">
                      <a:alpha val="43137"/>
                    </a:srgbClr>
                  </a:outerShdw>
                </a:effectLst>
                <a:latin typeface="Book Antiqua" pitchFamily="18" charset="0"/>
              </a:rPr>
              <a:t>Substitution lies at the heart of both sin and salvation (Stott, </a:t>
            </a:r>
            <a:r>
              <a:rPr lang="en-US" sz="2800" i="1" dirty="0">
                <a:solidFill>
                  <a:prstClr val="black"/>
                </a:solidFill>
                <a:effectLst>
                  <a:outerShdw blurRad="38100" dist="38100" dir="2700000" algn="tl">
                    <a:srgbClr val="000000">
                      <a:alpha val="43137"/>
                    </a:srgbClr>
                  </a:outerShdw>
                </a:effectLst>
                <a:latin typeface="Book Antiqua" pitchFamily="18" charset="0"/>
              </a:rPr>
              <a:t>The Cross of Christ</a:t>
            </a:r>
            <a:r>
              <a:rPr lang="en-US" sz="2800" dirty="0">
                <a:solidFill>
                  <a:prstClr val="black"/>
                </a:solidFill>
                <a:effectLst>
                  <a:outerShdw blurRad="38100" dist="38100" dir="2700000" algn="tl">
                    <a:srgbClr val="000000">
                      <a:alpha val="43137"/>
                    </a:srgbClr>
                  </a:outerShdw>
                </a:effectLst>
                <a:latin typeface="Book Antiqua" pitchFamily="18" charset="0"/>
              </a:rPr>
              <a:t>, 160):</a:t>
            </a:r>
          </a:p>
        </p:txBody>
      </p:sp>
    </p:spTree>
    <p:extLst>
      <p:ext uri="{BB962C8B-B14F-4D97-AF65-F5344CB8AC3E}">
        <p14:creationId xmlns:p14="http://schemas.microsoft.com/office/powerpoint/2010/main" xmlns="" val="22570614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467600" cy="2895600"/>
          </a:xfrm>
        </p:spPr>
        <p:txBody>
          <a:bodyPr>
            <a:normAutofit lnSpcReduction="10000"/>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Penal substitution is often linked with a propitiatory aspect of Christ’s atoning death, that is, the atoning work of Christ is the foundation for the forgiveness of sin and it also cleanses a person from sin (expiation), and it also is the basis upon which the wrath of God is appeased (propitiation).</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10429339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362075"/>
          </a:xfrm>
        </p:spPr>
        <p:txBody>
          <a:bodyPr>
            <a:noAutofit/>
          </a:bodyPr>
          <a:lstStyle/>
          <a:p>
            <a:r>
              <a:rPr lang="en-US" sz="3200" dirty="0" smtClean="0">
                <a:effectLst>
                  <a:outerShdw blurRad="38100" dist="38100" dir="2700000" algn="tl">
                    <a:srgbClr val="000000">
                      <a:alpha val="43137"/>
                    </a:srgbClr>
                  </a:outerShdw>
                </a:effectLst>
                <a:latin typeface="Book Antiqua" pitchFamily="18" charset="0"/>
              </a:rPr>
              <a:t>Three Common Objections to this view</a:t>
            </a:r>
            <a:endParaRPr lang="en-US" sz="32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4691564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362200"/>
            <a:ext cx="7772400" cy="1676400"/>
          </a:xfrm>
        </p:spPr>
        <p:txBody>
          <a:bodyPr>
            <a:normAutofit/>
          </a:bodyPr>
          <a:lstStyle/>
          <a:p>
            <a:pPr marL="0" indent="0">
              <a:buNone/>
            </a:pPr>
            <a:r>
              <a:rPr lang="en-US" dirty="0" smtClean="0">
                <a:effectLst>
                  <a:outerShdw blurRad="38100" dist="38100" dir="2700000" algn="tl">
                    <a:srgbClr val="000000">
                      <a:alpha val="43137"/>
                    </a:srgbClr>
                  </a:outerShdw>
                </a:effectLst>
                <a:latin typeface="Book Antiqua" pitchFamily="18" charset="0"/>
              </a:rPr>
              <a:t>“At the root of every caricature of the cross there lies a distorted Christology.” (Stott, </a:t>
            </a:r>
            <a:r>
              <a:rPr lang="en-US" i="1" dirty="0" smtClean="0">
                <a:effectLst>
                  <a:outerShdw blurRad="38100" dist="38100" dir="2700000" algn="tl">
                    <a:srgbClr val="000000">
                      <a:alpha val="43137"/>
                    </a:srgbClr>
                  </a:outerShdw>
                </a:effectLst>
                <a:latin typeface="Book Antiqua" pitchFamily="18" charset="0"/>
              </a:rPr>
              <a:t>The Cross of Christ</a:t>
            </a:r>
            <a:r>
              <a:rPr lang="en-US" dirty="0" smtClean="0">
                <a:effectLst>
                  <a:outerShdw blurRad="38100" dist="38100" dir="2700000" algn="tl">
                    <a:srgbClr val="000000">
                      <a:alpha val="43137"/>
                    </a:srgbClr>
                  </a:outerShdw>
                </a:effectLst>
                <a:latin typeface="Book Antiqua" pitchFamily="18" charset="0"/>
              </a:rPr>
              <a:t>, 160).</a:t>
            </a:r>
            <a:endParaRPr lang="en-US"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34363250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09600" y="2438400"/>
            <a:ext cx="7772400" cy="1447801"/>
          </a:xfrm>
        </p:spPr>
        <p:txBody>
          <a:bodyPr>
            <a:normAutofit fontScale="90000"/>
          </a:bodyPr>
          <a:lstStyle/>
          <a:p>
            <a:r>
              <a:rPr lang="en-US" b="1" i="1" dirty="0" smtClean="0">
                <a:effectLst>
                  <a:outerShdw blurRad="38100" dist="38100" dir="2700000" algn="tl">
                    <a:srgbClr val="000000">
                      <a:alpha val="43137"/>
                    </a:srgbClr>
                  </a:outerShdw>
                </a:effectLst>
                <a:latin typeface="Book Antiqua" pitchFamily="18" charset="0"/>
              </a:rPr>
              <a:t>Article 5: The Work of Christ</a:t>
            </a:r>
            <a:r>
              <a:rPr lang="en-US" b="1" dirty="0" smtClean="0">
                <a:effectLst>
                  <a:outerShdw blurRad="38100" dist="38100" dir="2700000" algn="tl">
                    <a:srgbClr val="000000">
                      <a:alpha val="43137"/>
                    </a:srgbClr>
                  </a:outerShdw>
                </a:effectLst>
                <a:latin typeface="Book Antiqua" pitchFamily="18" charset="0"/>
              </a:rPr>
              <a:t/>
            </a:r>
            <a:br>
              <a:rPr lang="en-US" b="1" dirty="0" smtClean="0">
                <a:effectLst>
                  <a:outerShdw blurRad="38100" dist="38100" dir="2700000" algn="tl">
                    <a:srgbClr val="000000">
                      <a:alpha val="43137"/>
                    </a:srgbClr>
                  </a:outerShdw>
                </a:effectLst>
                <a:latin typeface="Book Antiqua" pitchFamily="18" charset="0"/>
              </a:rPr>
            </a:br>
            <a:r>
              <a:rPr lang="en-US" b="1" dirty="0" smtClean="0">
                <a:effectLst>
                  <a:outerShdw blurRad="38100" dist="38100" dir="2700000" algn="tl">
                    <a:srgbClr val="000000">
                      <a:alpha val="43137"/>
                    </a:srgbClr>
                  </a:outerShdw>
                </a:effectLst>
                <a:latin typeface="Book Antiqua" pitchFamily="18" charset="0"/>
              </a:rPr>
              <a:t/>
            </a:r>
            <a:br>
              <a:rPr lang="en-US" b="1" dirty="0" smtClean="0">
                <a:effectLst>
                  <a:outerShdw blurRad="38100" dist="38100" dir="2700000" algn="tl">
                    <a:srgbClr val="000000">
                      <a:alpha val="43137"/>
                    </a:srgbClr>
                  </a:outerShdw>
                </a:effectLst>
                <a:latin typeface="Book Antiqua" pitchFamily="18" charset="0"/>
              </a:rPr>
            </a:br>
            <a:endParaRPr lang="en-US" b="1" dirty="0">
              <a:effectLst>
                <a:outerShdw blurRad="38100" dist="38100" dir="2700000" algn="tl">
                  <a:srgbClr val="000000">
                    <a:alpha val="43137"/>
                  </a:srgbClr>
                </a:outerShdw>
              </a:effectLst>
              <a:latin typeface="Book Antiqua" pitchFamily="18" charset="0"/>
            </a:endParaRPr>
          </a:p>
        </p:txBody>
      </p:sp>
      <p:sp>
        <p:nvSpPr>
          <p:cNvPr id="2" name="Subtitle 1"/>
          <p:cNvSpPr>
            <a:spLocks noGrp="1"/>
          </p:cNvSpPr>
          <p:nvPr>
            <p:ph type="subTitle" idx="1"/>
          </p:nvPr>
        </p:nvSpPr>
        <p:spPr>
          <a:xfrm>
            <a:off x="1143000" y="2743200"/>
            <a:ext cx="6400800" cy="1752600"/>
          </a:xfrm>
        </p:spPr>
        <p:txBody>
          <a:bodyPr/>
          <a:lstStyle/>
          <a:p>
            <a:r>
              <a:rPr lang="en-US" i="1" dirty="0">
                <a:solidFill>
                  <a:schemeClr val="tx1"/>
                </a:solidFill>
                <a:effectLst>
                  <a:outerShdw blurRad="38100" dist="38100" dir="2700000" algn="tl">
                    <a:srgbClr val="000000">
                      <a:alpha val="43137"/>
                    </a:srgbClr>
                  </a:outerShdw>
                </a:effectLst>
                <a:latin typeface="Book Antiqua" pitchFamily="18" charset="0"/>
              </a:rPr>
              <a:t>God’s gospel is accomplished through the work of Christ.</a:t>
            </a:r>
          </a:p>
          <a:p>
            <a:endParaRPr lang="en-US" i="1" dirty="0">
              <a:solidFill>
                <a:schemeClr val="tx1"/>
              </a:solidFill>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6381136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6192" y="3962401"/>
            <a:ext cx="5791200" cy="1371599"/>
          </a:xfrm>
        </p:spPr>
        <p:txBody>
          <a:bodyPr>
            <a:normAutofit lnSpcReduction="10000"/>
          </a:bodyPr>
          <a:lstStyle/>
          <a:p>
            <a:r>
              <a:rPr lang="en-US" sz="2800" dirty="0" smtClean="0">
                <a:effectLst>
                  <a:outerShdw blurRad="38100" dist="38100" dir="2700000" algn="tl">
                    <a:srgbClr val="000000">
                      <a:alpha val="43137"/>
                    </a:srgbClr>
                  </a:outerShdw>
                </a:effectLst>
                <a:latin typeface="Book Antiqua" pitchFamily="18" charset="0"/>
              </a:rPr>
              <a:t>We are compelled by the teaching of Scripture to hold both of these together.</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762000" y="824805"/>
            <a:ext cx="7620000" cy="1384995"/>
          </a:xfrm>
          <a:prstGeom prst="rect">
            <a:avLst/>
          </a:prstGeom>
        </p:spPr>
        <p:txBody>
          <a:bodyPr wrap="square">
            <a:spAutoFit/>
          </a:bodyPr>
          <a:lstStyle/>
          <a:p>
            <a:pPr lvl="0">
              <a:spcBef>
                <a:spcPct val="20000"/>
              </a:spcBef>
            </a:pPr>
            <a:r>
              <a:rPr lang="en-US" sz="2800" b="1" dirty="0">
                <a:solidFill>
                  <a:prstClr val="black"/>
                </a:solidFill>
                <a:effectLst>
                  <a:outerShdw blurRad="38100" dist="38100" dir="2700000" algn="tl">
                    <a:srgbClr val="000000">
                      <a:alpha val="43137"/>
                    </a:srgbClr>
                  </a:outerShdw>
                </a:effectLst>
                <a:latin typeface="Book Antiqua" pitchFamily="18" charset="0"/>
              </a:rPr>
              <a:t>Objection 1</a:t>
            </a:r>
            <a:r>
              <a:rPr lang="en-US" sz="2800" dirty="0">
                <a:solidFill>
                  <a:prstClr val="black"/>
                </a:solidFill>
                <a:effectLst>
                  <a:outerShdw blurRad="38100" dist="38100" dir="2700000" algn="tl">
                    <a:srgbClr val="000000">
                      <a:alpha val="43137"/>
                    </a:srgbClr>
                  </a:outerShdw>
                </a:effectLst>
                <a:latin typeface="Book Antiqua" pitchFamily="18" charset="0"/>
              </a:rPr>
              <a:t>: Is it even coherent to contend that God in his love can satisfy his own wrath against human sin?</a:t>
            </a:r>
          </a:p>
        </p:txBody>
      </p:sp>
      <p:sp>
        <p:nvSpPr>
          <p:cNvPr id="5" name="Rectangle 4"/>
          <p:cNvSpPr/>
          <p:nvPr/>
        </p:nvSpPr>
        <p:spPr>
          <a:xfrm>
            <a:off x="1676400" y="2425005"/>
            <a:ext cx="6400800" cy="1384995"/>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These need not be logically incompatible, though their connections may remain a mystery. </a:t>
            </a:r>
          </a:p>
        </p:txBody>
      </p:sp>
    </p:spTree>
    <p:extLst>
      <p:ext uri="{BB962C8B-B14F-4D97-AF65-F5344CB8AC3E}">
        <p14:creationId xmlns:p14="http://schemas.microsoft.com/office/powerpoint/2010/main" xmlns="" val="18760087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762000"/>
            <a:ext cx="7391400" cy="1384995"/>
          </a:xfrm>
          <a:prstGeom prst="rect">
            <a:avLst/>
          </a:prstGeom>
        </p:spPr>
        <p:txBody>
          <a:bodyPr wrap="square">
            <a:spAutoFit/>
          </a:bodyPr>
          <a:lstStyle/>
          <a:p>
            <a:pPr lvl="0">
              <a:spcBef>
                <a:spcPct val="20000"/>
              </a:spcBef>
            </a:pPr>
            <a:r>
              <a:rPr lang="en-US" sz="2800" b="1" dirty="0">
                <a:solidFill>
                  <a:prstClr val="black"/>
                </a:solidFill>
                <a:effectLst>
                  <a:outerShdw blurRad="38100" dist="38100" dir="2700000" algn="tl">
                    <a:srgbClr val="000000">
                      <a:alpha val="43137"/>
                    </a:srgbClr>
                  </a:outerShdw>
                </a:effectLst>
                <a:latin typeface="Book Antiqua" pitchFamily="18" charset="0"/>
              </a:rPr>
              <a:t>Objection 2</a:t>
            </a:r>
            <a:r>
              <a:rPr lang="en-US" sz="2800" dirty="0">
                <a:solidFill>
                  <a:prstClr val="black"/>
                </a:solidFill>
                <a:effectLst>
                  <a:outerShdw blurRad="38100" dist="38100" dir="2700000" algn="tl">
                    <a:srgbClr val="000000">
                      <a:alpha val="43137"/>
                    </a:srgbClr>
                  </a:outerShdw>
                </a:effectLst>
                <a:latin typeface="Book Antiqua" pitchFamily="18" charset="0"/>
              </a:rPr>
              <a:t>: God the Father is a vindictive agent of wrath who must be cajoled into acting graciously toward his human agents. </a:t>
            </a:r>
          </a:p>
        </p:txBody>
      </p:sp>
      <p:sp>
        <p:nvSpPr>
          <p:cNvPr id="5" name="Rectangle 4"/>
          <p:cNvSpPr/>
          <p:nvPr/>
        </p:nvSpPr>
        <p:spPr>
          <a:xfrm>
            <a:off x="1524000" y="2362200"/>
            <a:ext cx="1523174" cy="523220"/>
          </a:xfrm>
          <a:prstGeom prst="rect">
            <a:avLst/>
          </a:prstGeom>
        </p:spPr>
        <p:txBody>
          <a:bodyPr wrap="non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Truth.</a:t>
            </a:r>
          </a:p>
        </p:txBody>
      </p:sp>
      <p:sp>
        <p:nvSpPr>
          <p:cNvPr id="6" name="Rectangle 5"/>
          <p:cNvSpPr/>
          <p:nvPr/>
        </p:nvSpPr>
        <p:spPr>
          <a:xfrm>
            <a:off x="1524000" y="3048000"/>
            <a:ext cx="4349268" cy="523220"/>
          </a:xfrm>
          <a:prstGeom prst="rect">
            <a:avLst/>
          </a:prstGeom>
        </p:spPr>
        <p:txBody>
          <a:bodyPr wrap="non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Unity of the triune God.</a:t>
            </a:r>
          </a:p>
        </p:txBody>
      </p:sp>
      <p:sp>
        <p:nvSpPr>
          <p:cNvPr id="7" name="Rectangle 6"/>
          <p:cNvSpPr/>
          <p:nvPr/>
        </p:nvSpPr>
        <p:spPr>
          <a:xfrm>
            <a:off x="1524000" y="3694093"/>
            <a:ext cx="62484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Two parties, not three – God in Christ and humanity.</a:t>
            </a:r>
          </a:p>
        </p:txBody>
      </p:sp>
    </p:spTree>
    <p:extLst>
      <p:ext uri="{BB962C8B-B14F-4D97-AF65-F5344CB8AC3E}">
        <p14:creationId xmlns:p14="http://schemas.microsoft.com/office/powerpoint/2010/main" xmlns="" val="9670604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914400"/>
            <a:ext cx="7086600" cy="1384995"/>
          </a:xfrm>
          <a:prstGeom prst="rect">
            <a:avLst/>
          </a:prstGeom>
        </p:spPr>
        <p:txBody>
          <a:bodyPr wrap="square">
            <a:spAutoFit/>
          </a:bodyPr>
          <a:lstStyle/>
          <a:p>
            <a:pPr lvl="0">
              <a:spcBef>
                <a:spcPct val="20000"/>
              </a:spcBef>
            </a:pPr>
            <a:r>
              <a:rPr lang="en-US" sz="2800" b="1" dirty="0">
                <a:solidFill>
                  <a:prstClr val="black"/>
                </a:solidFill>
                <a:effectLst>
                  <a:outerShdw blurRad="38100" dist="38100" dir="2700000" algn="tl">
                    <a:srgbClr val="000000">
                      <a:alpha val="43137"/>
                    </a:srgbClr>
                  </a:outerShdw>
                </a:effectLst>
                <a:latin typeface="Book Antiqua" pitchFamily="18" charset="0"/>
              </a:rPr>
              <a:t>Objection 3</a:t>
            </a:r>
            <a:r>
              <a:rPr lang="en-US" sz="2800" dirty="0">
                <a:solidFill>
                  <a:prstClr val="black"/>
                </a:solidFill>
                <a:effectLst>
                  <a:outerShdw blurRad="38100" dist="38100" dir="2700000" algn="tl">
                    <a:srgbClr val="000000">
                      <a:alpha val="43137"/>
                    </a:srgbClr>
                  </a:outerShdw>
                </a:effectLst>
                <a:latin typeface="Book Antiqua" pitchFamily="18" charset="0"/>
              </a:rPr>
              <a:t>: How can one person take on the punishment of another? Is this just “legal fiction”? </a:t>
            </a:r>
          </a:p>
        </p:txBody>
      </p:sp>
      <p:sp>
        <p:nvSpPr>
          <p:cNvPr id="5" name="Rectangle 4"/>
          <p:cNvSpPr/>
          <p:nvPr/>
        </p:nvSpPr>
        <p:spPr>
          <a:xfrm>
            <a:off x="1219200" y="2362200"/>
            <a:ext cx="70104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Jesus is not only fully/truly God, but he is also fully/truly man.</a:t>
            </a:r>
          </a:p>
        </p:txBody>
      </p:sp>
      <p:sp>
        <p:nvSpPr>
          <p:cNvPr id="6" name="Rectangle 5"/>
          <p:cNvSpPr/>
          <p:nvPr/>
        </p:nvSpPr>
        <p:spPr>
          <a:xfrm>
            <a:off x="1219200" y="3352800"/>
            <a:ext cx="74676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There is one mediator who gave himself as a ransom (1 Tim. 2:5-6).</a:t>
            </a:r>
          </a:p>
        </p:txBody>
      </p:sp>
      <p:sp>
        <p:nvSpPr>
          <p:cNvPr id="7" name="Rectangle 6"/>
          <p:cNvSpPr/>
          <p:nvPr/>
        </p:nvSpPr>
        <p:spPr>
          <a:xfrm>
            <a:off x="1219200" y="4428629"/>
            <a:ext cx="7162800" cy="1384995"/>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Christ can act as our substitute  only because he has first united himself with us as our representative.</a:t>
            </a:r>
          </a:p>
        </p:txBody>
      </p:sp>
    </p:spTree>
    <p:extLst>
      <p:ext uri="{BB962C8B-B14F-4D97-AF65-F5344CB8AC3E}">
        <p14:creationId xmlns:p14="http://schemas.microsoft.com/office/powerpoint/2010/main" xmlns="" val="11401760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62000" y="2590800"/>
            <a:ext cx="7315200" cy="1447801"/>
          </a:xfrm>
        </p:spPr>
        <p:txBody>
          <a:bodyPr>
            <a:noAutofit/>
          </a:bodyPr>
          <a:lstStyle/>
          <a:p>
            <a:r>
              <a:rPr lang="en-US" sz="3200" dirty="0" smtClean="0">
                <a:effectLst>
                  <a:outerShdw blurRad="38100" dist="38100" dir="2700000" algn="tl">
                    <a:srgbClr val="000000">
                      <a:alpha val="43137"/>
                    </a:srgbClr>
                  </a:outerShdw>
                </a:effectLst>
                <a:latin typeface="Book Antiqua" pitchFamily="18" charset="0"/>
                <a:ea typeface="Calibri"/>
                <a:cs typeface="Times New Roman"/>
              </a:rPr>
              <a:t>2. Jesus, Our Representative: </a:t>
            </a:r>
            <a:br>
              <a:rPr lang="en-US" sz="3200" dirty="0" smtClean="0">
                <a:effectLst>
                  <a:outerShdw blurRad="38100" dist="38100" dir="2700000" algn="tl">
                    <a:srgbClr val="000000">
                      <a:alpha val="43137"/>
                    </a:srgbClr>
                  </a:outerShdw>
                </a:effectLst>
                <a:latin typeface="Book Antiqua" pitchFamily="18" charset="0"/>
                <a:ea typeface="Calibri"/>
                <a:cs typeface="Times New Roman"/>
              </a:rPr>
            </a:br>
            <a:r>
              <a:rPr lang="en-US" sz="3200" dirty="0" smtClean="0">
                <a:effectLst>
                  <a:outerShdw blurRad="38100" dist="38100" dir="2700000" algn="tl">
                    <a:srgbClr val="000000">
                      <a:alpha val="43137"/>
                    </a:srgbClr>
                  </a:outerShdw>
                </a:effectLst>
                <a:latin typeface="Book Antiqua" pitchFamily="18" charset="0"/>
                <a:ea typeface="Calibri"/>
                <a:cs typeface="Times New Roman"/>
              </a:rPr>
              <a:t>Union with Christ </a:t>
            </a:r>
            <a:endParaRPr lang="en-US" sz="3200" dirty="0">
              <a:effectLst>
                <a:outerShdw blurRad="38100" dist="38100" dir="2700000" algn="tl">
                  <a:srgbClr val="000000">
                    <a:alpha val="43137"/>
                  </a:srgbClr>
                </a:outerShdw>
              </a:effectLst>
              <a:latin typeface="Book Antiqua" pitchFamily="18" charset="0"/>
            </a:endParaRPr>
          </a:p>
        </p:txBody>
      </p:sp>
      <p:sp>
        <p:nvSpPr>
          <p:cNvPr id="4" name="Subtitle 2"/>
          <p:cNvSpPr txBox="1">
            <a:spLocks/>
          </p:cNvSpPr>
          <p:nvPr/>
        </p:nvSpPr>
        <p:spPr>
          <a:xfrm>
            <a:off x="1371600" y="2667000"/>
            <a:ext cx="7086600" cy="3886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
            </a:pPr>
            <a:endParaRPr lang="en-US" sz="2400" dirty="0" smtClean="0">
              <a:solidFill>
                <a:schemeClr val="tx1"/>
              </a:solidFill>
              <a:latin typeface="Bookman Old Style" pitchFamily="18" charset="0"/>
            </a:endParaRPr>
          </a:p>
        </p:txBody>
      </p:sp>
    </p:spTree>
    <p:extLst>
      <p:ext uri="{BB962C8B-B14F-4D97-AF65-F5344CB8AC3E}">
        <p14:creationId xmlns:p14="http://schemas.microsoft.com/office/powerpoint/2010/main" xmlns="" val="20789090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688203"/>
            <a:ext cx="7162800" cy="1371600"/>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Two institutions in Israel demanded the solidarity of the leader as the representative of his people:</a:t>
            </a:r>
          </a:p>
          <a:p>
            <a:pPr marL="0" indent="0">
              <a:buNone/>
            </a:pP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685800" y="1676400"/>
            <a:ext cx="7239000" cy="523220"/>
          </a:xfrm>
          <a:prstGeom prst="rect">
            <a:avLst/>
          </a:prstGeom>
        </p:spPr>
        <p:txBody>
          <a:bodyPr wrap="square">
            <a:spAutoFit/>
          </a:bodyPr>
          <a:lstStyle/>
          <a:p>
            <a:pPr lvl="0">
              <a:spcBef>
                <a:spcPct val="20000"/>
              </a:spcBef>
            </a:pPr>
            <a:r>
              <a:rPr lang="en-US" sz="2800" dirty="0" smtClean="0">
                <a:solidFill>
                  <a:prstClr val="black"/>
                </a:solidFill>
                <a:effectLst>
                  <a:outerShdw blurRad="38100" dist="38100" dir="2700000" algn="tl">
                    <a:srgbClr val="000000">
                      <a:alpha val="43137"/>
                    </a:srgbClr>
                  </a:outerShdw>
                </a:effectLst>
                <a:latin typeface="Book Antiqua" pitchFamily="18" charset="0"/>
              </a:rPr>
              <a:t>Social </a:t>
            </a:r>
            <a:r>
              <a:rPr lang="en-US" sz="2800" dirty="0">
                <a:solidFill>
                  <a:prstClr val="black"/>
                </a:solidFill>
                <a:effectLst>
                  <a:outerShdw blurRad="38100" dist="38100" dir="2700000" algn="tl">
                    <a:srgbClr val="000000">
                      <a:alpha val="43137"/>
                    </a:srgbClr>
                  </a:outerShdw>
                </a:effectLst>
                <a:latin typeface="Book Antiqua" pitchFamily="18" charset="0"/>
              </a:rPr>
              <a:t>solidarity – nation, tribe and family.</a:t>
            </a:r>
          </a:p>
        </p:txBody>
      </p:sp>
      <p:sp>
        <p:nvSpPr>
          <p:cNvPr id="5" name="Rectangle 4"/>
          <p:cNvSpPr/>
          <p:nvPr/>
        </p:nvSpPr>
        <p:spPr>
          <a:xfrm>
            <a:off x="1524000" y="4088502"/>
            <a:ext cx="2334293" cy="523220"/>
          </a:xfrm>
          <a:prstGeom prst="rect">
            <a:avLst/>
          </a:prstGeom>
        </p:spPr>
        <p:txBody>
          <a:bodyPr wrap="non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High priest</a:t>
            </a:r>
          </a:p>
        </p:txBody>
      </p:sp>
      <p:sp>
        <p:nvSpPr>
          <p:cNvPr id="6" name="Rectangle 5"/>
          <p:cNvSpPr/>
          <p:nvPr/>
        </p:nvSpPr>
        <p:spPr>
          <a:xfrm>
            <a:off x="1524000" y="4714220"/>
            <a:ext cx="1305165" cy="523220"/>
          </a:xfrm>
          <a:prstGeom prst="rect">
            <a:avLst/>
          </a:prstGeom>
        </p:spPr>
        <p:txBody>
          <a:bodyPr wrap="non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King</a:t>
            </a:r>
          </a:p>
        </p:txBody>
      </p:sp>
      <p:sp>
        <p:nvSpPr>
          <p:cNvPr id="7" name="Rectangle 6"/>
          <p:cNvSpPr/>
          <p:nvPr/>
        </p:nvSpPr>
        <p:spPr>
          <a:xfrm>
            <a:off x="685800" y="1141374"/>
            <a:ext cx="2438488" cy="523220"/>
          </a:xfrm>
          <a:prstGeom prst="rect">
            <a:avLst/>
          </a:prstGeom>
        </p:spPr>
        <p:txBody>
          <a:bodyPr wrap="none">
            <a:spAutoFit/>
          </a:bodyPr>
          <a:lstStyle/>
          <a:p>
            <a:pPr lvl="0">
              <a:spcBef>
                <a:spcPct val="20000"/>
              </a:spcBef>
            </a:pPr>
            <a:r>
              <a:rPr lang="en-US" sz="2800" dirty="0">
                <a:solidFill>
                  <a:prstClr val="black"/>
                </a:solidFill>
                <a:effectLst>
                  <a:outerShdw blurRad="38100" dist="38100" dir="2700000" algn="tl">
                    <a:srgbClr val="000000">
                      <a:alpha val="43137"/>
                    </a:srgbClr>
                  </a:outerShdw>
                </a:effectLst>
                <a:latin typeface="Book Antiqua" pitchFamily="18" charset="0"/>
              </a:rPr>
              <a:t>Individualism</a:t>
            </a:r>
          </a:p>
        </p:txBody>
      </p:sp>
    </p:spTree>
    <p:extLst>
      <p:ext uri="{BB962C8B-B14F-4D97-AF65-F5344CB8AC3E}">
        <p14:creationId xmlns:p14="http://schemas.microsoft.com/office/powerpoint/2010/main" xmlns="" val="31054636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43200"/>
            <a:ext cx="7543800" cy="3124200"/>
          </a:xfrm>
        </p:spPr>
        <p:txBody>
          <a:bodyPr>
            <a:noAutofit/>
          </a:bodyPr>
          <a:lstStyle/>
          <a:p>
            <a:r>
              <a:rPr lang="en-US" sz="2800" dirty="0" smtClean="0">
                <a:effectLst>
                  <a:outerShdw blurRad="38100" dist="38100" dir="2700000" algn="tl">
                    <a:srgbClr val="000000">
                      <a:alpha val="43137"/>
                    </a:srgbClr>
                  </a:outerShdw>
                </a:effectLst>
                <a:latin typeface="Book Antiqua" pitchFamily="18" charset="0"/>
              </a:rPr>
              <a:t>The </a:t>
            </a:r>
            <a:r>
              <a:rPr lang="en-US" sz="2800" b="1" dirty="0" smtClean="0">
                <a:effectLst>
                  <a:outerShdw blurRad="38100" dist="38100" dir="2700000" algn="tl">
                    <a:srgbClr val="000000">
                      <a:alpha val="43137"/>
                    </a:srgbClr>
                  </a:outerShdw>
                </a:effectLst>
                <a:latin typeface="Book Antiqua" pitchFamily="18" charset="0"/>
              </a:rPr>
              <a:t>king</a:t>
            </a:r>
            <a:r>
              <a:rPr lang="en-US" sz="2800" dirty="0" smtClean="0">
                <a:effectLst>
                  <a:outerShdw blurRad="38100" dist="38100" dir="2700000" algn="tl">
                    <a:srgbClr val="000000">
                      <a:alpha val="43137"/>
                    </a:srgbClr>
                  </a:outerShdw>
                </a:effectLst>
                <a:latin typeface="Book Antiqua" pitchFamily="18" charset="0"/>
              </a:rPr>
              <a:t> represented the people either bringing them God’s blessing or involving them in God’s curse (cf. 2 </a:t>
            </a:r>
            <a:r>
              <a:rPr lang="en-US" dirty="0" smtClean="0">
                <a:effectLst>
                  <a:outerShdw blurRad="38100" dist="38100" dir="2700000" algn="tl">
                    <a:srgbClr val="000000">
                      <a:alpha val="43137"/>
                    </a:srgbClr>
                  </a:outerShdw>
                </a:effectLst>
                <a:latin typeface="Book Antiqua" pitchFamily="18" charset="0"/>
              </a:rPr>
              <a:t>Sam</a:t>
            </a:r>
            <a:r>
              <a:rPr lang="en-US" sz="2800" dirty="0" smtClean="0">
                <a:effectLst>
                  <a:outerShdw blurRad="38100" dist="38100" dir="2700000" algn="tl">
                    <a:srgbClr val="000000">
                      <a:alpha val="43137"/>
                    </a:srgbClr>
                  </a:outerShdw>
                </a:effectLst>
                <a:latin typeface="Book Antiqua" pitchFamily="18" charset="0"/>
              </a:rPr>
              <a:t>. 24:1-25). </a:t>
            </a:r>
            <a:r>
              <a:rPr lang="en-US" sz="2800" b="1" dirty="0" smtClean="0">
                <a:effectLst>
                  <a:outerShdw blurRad="38100" dist="38100" dir="2700000" algn="tl">
                    <a:srgbClr val="000000">
                      <a:alpha val="43137"/>
                    </a:srgbClr>
                  </a:outerShdw>
                </a:effectLst>
                <a:latin typeface="Book Antiqua" pitchFamily="18" charset="0"/>
              </a:rPr>
              <a:t>Jesus</a:t>
            </a:r>
            <a:r>
              <a:rPr lang="en-US" sz="2800" dirty="0" smtClean="0">
                <a:effectLst>
                  <a:outerShdw blurRad="38100" dist="38100" dir="2700000" algn="tl">
                    <a:srgbClr val="000000">
                      <a:alpha val="43137"/>
                    </a:srgbClr>
                  </a:outerShdw>
                </a:effectLst>
                <a:latin typeface="Book Antiqua" pitchFamily="18" charset="0"/>
              </a:rPr>
              <a:t>, Israel’s promised Messiah, identifies himself with his people (cf. Matt. 3:13-15), and dies as their King (cf. Matt. 27:37), saving His people from their sins (Matt. 1:21).</a:t>
            </a:r>
          </a:p>
        </p:txBody>
      </p:sp>
      <p:sp>
        <p:nvSpPr>
          <p:cNvPr id="4" name="Rectangle 3"/>
          <p:cNvSpPr/>
          <p:nvPr/>
        </p:nvSpPr>
        <p:spPr>
          <a:xfrm>
            <a:off x="838200" y="762000"/>
            <a:ext cx="7696200" cy="1815882"/>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The actions of the </a:t>
            </a:r>
            <a:r>
              <a:rPr lang="en-US" sz="2800" b="1" dirty="0">
                <a:solidFill>
                  <a:prstClr val="black"/>
                </a:solidFill>
                <a:effectLst>
                  <a:outerShdw blurRad="38100" dist="38100" dir="2700000" algn="tl">
                    <a:srgbClr val="000000">
                      <a:alpha val="43137"/>
                    </a:srgbClr>
                  </a:outerShdw>
                </a:effectLst>
                <a:latin typeface="Book Antiqua" pitchFamily="18" charset="0"/>
              </a:rPr>
              <a:t>high priest </a:t>
            </a:r>
            <a:r>
              <a:rPr lang="en-US" sz="2800" dirty="0">
                <a:solidFill>
                  <a:prstClr val="black"/>
                </a:solidFill>
                <a:effectLst>
                  <a:outerShdw blurRad="38100" dist="38100" dir="2700000" algn="tl">
                    <a:srgbClr val="000000">
                      <a:alpha val="43137"/>
                    </a:srgbClr>
                  </a:outerShdw>
                </a:effectLst>
                <a:latin typeface="Book Antiqua" pitchFamily="18" charset="0"/>
              </a:rPr>
              <a:t>affected those he represented before God (Heb. 2:17). </a:t>
            </a:r>
            <a:r>
              <a:rPr lang="en-US" sz="2800" b="1" dirty="0">
                <a:solidFill>
                  <a:prstClr val="black"/>
                </a:solidFill>
                <a:effectLst>
                  <a:outerShdw blurRad="38100" dist="38100" dir="2700000" algn="tl">
                    <a:srgbClr val="000000">
                      <a:alpha val="43137"/>
                    </a:srgbClr>
                  </a:outerShdw>
                </a:effectLst>
                <a:latin typeface="Book Antiqua" pitchFamily="18" charset="0"/>
              </a:rPr>
              <a:t>Jesus</a:t>
            </a:r>
            <a:r>
              <a:rPr lang="en-US" sz="2800" dirty="0">
                <a:solidFill>
                  <a:prstClr val="black"/>
                </a:solidFill>
                <a:effectLst>
                  <a:outerShdw blurRad="38100" dist="38100" dir="2700000" algn="tl">
                    <a:srgbClr val="000000">
                      <a:alpha val="43137"/>
                    </a:srgbClr>
                  </a:outerShdw>
                </a:effectLst>
                <a:latin typeface="Book Antiqua" pitchFamily="18" charset="0"/>
              </a:rPr>
              <a:t> can represent his people such that he may bear their sins in the offering of himself.</a:t>
            </a:r>
          </a:p>
        </p:txBody>
      </p:sp>
    </p:spTree>
    <p:extLst>
      <p:ext uri="{BB962C8B-B14F-4D97-AF65-F5344CB8AC3E}">
        <p14:creationId xmlns:p14="http://schemas.microsoft.com/office/powerpoint/2010/main" xmlns="" val="6560663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696200" cy="3429000"/>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Paul speaks of our solidarity with Adam as our representative head, and so it is with Christ (Rom. 5:12-21). In </a:t>
            </a:r>
            <a:r>
              <a:rPr lang="en-US" sz="2800" b="1" dirty="0" smtClean="0">
                <a:effectLst>
                  <a:outerShdw blurRad="38100" dist="38100" dir="2700000" algn="tl">
                    <a:srgbClr val="000000">
                      <a:alpha val="43137"/>
                    </a:srgbClr>
                  </a:outerShdw>
                </a:effectLst>
                <a:latin typeface="Book Antiqua" pitchFamily="18" charset="0"/>
              </a:rPr>
              <a:t>our union with Adam by nature</a:t>
            </a:r>
            <a:r>
              <a:rPr lang="en-US" sz="2800" dirty="0" smtClean="0">
                <a:effectLst>
                  <a:outerShdw blurRad="38100" dist="38100" dir="2700000" algn="tl">
                    <a:srgbClr val="000000">
                      <a:alpha val="43137"/>
                    </a:srgbClr>
                  </a:outerShdw>
                </a:effectLst>
                <a:latin typeface="Book Antiqua" pitchFamily="18" charset="0"/>
              </a:rPr>
              <a:t>, his sin brings death to us; in </a:t>
            </a:r>
            <a:r>
              <a:rPr lang="en-US" sz="2800" b="1" dirty="0" smtClean="0">
                <a:effectLst>
                  <a:outerShdw blurRad="38100" dist="38100" dir="2700000" algn="tl">
                    <a:srgbClr val="000000">
                      <a:alpha val="43137"/>
                    </a:srgbClr>
                  </a:outerShdw>
                </a:effectLst>
                <a:latin typeface="Book Antiqua" pitchFamily="18" charset="0"/>
              </a:rPr>
              <a:t>our union with Christ by faith</a:t>
            </a:r>
            <a:r>
              <a:rPr lang="en-US" sz="2800" dirty="0" smtClean="0">
                <a:effectLst>
                  <a:outerShdw blurRad="38100" dist="38100" dir="2700000" algn="tl">
                    <a:srgbClr val="000000">
                      <a:alpha val="43137"/>
                    </a:srgbClr>
                  </a:outerShdw>
                </a:effectLst>
                <a:latin typeface="Book Antiqua" pitchFamily="18" charset="0"/>
              </a:rPr>
              <a:t>, his obedience brings us righteousness and life. These two are the great representative figures of the human race.</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19038279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7924800" cy="2743200"/>
          </a:xfrm>
        </p:spPr>
        <p:txBody>
          <a:bodyPr>
            <a:normAutofit/>
          </a:bodyPr>
          <a:lstStyle/>
          <a:p>
            <a:pPr marL="0" indent="0">
              <a:buNone/>
            </a:pPr>
            <a:r>
              <a:rPr lang="en-US" sz="2800" dirty="0" smtClean="0">
                <a:latin typeface="Book Antiqua" pitchFamily="18" charset="0"/>
              </a:rPr>
              <a:t>Because of Jesus’ union with us in his humanity as the second Adam, as the </a:t>
            </a:r>
            <a:r>
              <a:rPr lang="en-US" sz="2800" b="1" dirty="0" smtClean="0">
                <a:latin typeface="Book Antiqua" pitchFamily="18" charset="0"/>
              </a:rPr>
              <a:t>Messianic King</a:t>
            </a:r>
            <a:r>
              <a:rPr lang="en-US" sz="2800" dirty="0" smtClean="0">
                <a:latin typeface="Book Antiqua" pitchFamily="18" charset="0"/>
              </a:rPr>
              <a:t>, and as our great </a:t>
            </a:r>
            <a:r>
              <a:rPr lang="en-US" sz="2800" b="1" dirty="0" smtClean="0">
                <a:latin typeface="Book Antiqua" pitchFamily="18" charset="0"/>
              </a:rPr>
              <a:t>High Priest</a:t>
            </a:r>
            <a:r>
              <a:rPr lang="en-US" sz="2800" dirty="0" smtClean="0">
                <a:latin typeface="Book Antiqua" pitchFamily="18" charset="0"/>
              </a:rPr>
              <a:t>, he is able to represent us before God. He bears our sin, and, in our union with him, we receive his righteousness.</a:t>
            </a:r>
            <a:endParaRPr lang="en-US" sz="2800" dirty="0">
              <a:latin typeface="Book Antiqua" pitchFamily="18" charset="0"/>
            </a:endParaRPr>
          </a:p>
        </p:txBody>
      </p:sp>
    </p:spTree>
    <p:extLst>
      <p:ext uri="{BB962C8B-B14F-4D97-AF65-F5344CB8AC3E}">
        <p14:creationId xmlns:p14="http://schemas.microsoft.com/office/powerpoint/2010/main" xmlns="" val="17169404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429000"/>
            <a:ext cx="8229600" cy="2209800"/>
          </a:xfrm>
        </p:spPr>
        <p:txBody>
          <a:bodyPr>
            <a:normAutofit lnSpcReduction="10000"/>
          </a:bodyPr>
          <a:lstStyle/>
          <a:p>
            <a:r>
              <a:rPr lang="en-US" sz="2800" dirty="0" smtClean="0">
                <a:effectLst>
                  <a:outerShdw blurRad="38100" dist="38100" dir="2700000" algn="tl">
                    <a:srgbClr val="000000">
                      <a:alpha val="43137"/>
                    </a:srgbClr>
                  </a:outerShdw>
                </a:effectLst>
                <a:latin typeface="Book Antiqua" pitchFamily="18" charset="0"/>
              </a:rPr>
              <a:t>As our </a:t>
            </a:r>
            <a:r>
              <a:rPr lang="en-US" sz="2800" b="1" dirty="0" smtClean="0">
                <a:effectLst>
                  <a:outerShdw blurRad="38100" dist="38100" dir="2700000" algn="tl">
                    <a:srgbClr val="000000">
                      <a:alpha val="43137"/>
                    </a:srgbClr>
                  </a:outerShdw>
                </a:effectLst>
                <a:latin typeface="Book Antiqua" pitchFamily="18" charset="0"/>
              </a:rPr>
              <a:t>representative</a:t>
            </a:r>
            <a:r>
              <a:rPr lang="en-US" sz="2800" dirty="0" smtClean="0">
                <a:effectLst>
                  <a:outerShdw blurRad="38100" dist="38100" dir="2700000" algn="tl">
                    <a:srgbClr val="000000">
                      <a:alpha val="43137"/>
                    </a:srgbClr>
                  </a:outerShdw>
                </a:effectLst>
                <a:latin typeface="Book Antiqua" pitchFamily="18" charset="0"/>
              </a:rPr>
              <a:t> he acts on our behalf in such a way as to involve us in what he has done. Jesus goes to his death alone, but he calls us to take up our cross and follow him in the new life that is ours by virtue of our union with him.</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574964" y="1066800"/>
            <a:ext cx="7924800" cy="1815882"/>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In his atoning death Jesus acts in our stead and on our behalf. As our </a:t>
            </a:r>
            <a:r>
              <a:rPr lang="en-US" sz="2800" b="1" dirty="0">
                <a:solidFill>
                  <a:prstClr val="black"/>
                </a:solidFill>
                <a:effectLst>
                  <a:outerShdw blurRad="38100" dist="38100" dir="2700000" algn="tl">
                    <a:srgbClr val="000000">
                      <a:alpha val="43137"/>
                    </a:srgbClr>
                  </a:outerShdw>
                </a:effectLst>
                <a:latin typeface="Book Antiqua" pitchFamily="18" charset="0"/>
              </a:rPr>
              <a:t>substitute</a:t>
            </a:r>
            <a:r>
              <a:rPr lang="en-US" sz="2800" dirty="0">
                <a:solidFill>
                  <a:prstClr val="black"/>
                </a:solidFill>
                <a:effectLst>
                  <a:outerShdw blurRad="38100" dist="38100" dir="2700000" algn="tl">
                    <a:srgbClr val="000000">
                      <a:alpha val="43137"/>
                    </a:srgbClr>
                  </a:outerShdw>
                </a:effectLst>
                <a:latin typeface="Book Antiqua" pitchFamily="18" charset="0"/>
              </a:rPr>
              <a:t>, he does what we could never do for ourselves – he bears our sin and judgment, and he takes it away. </a:t>
            </a:r>
          </a:p>
        </p:txBody>
      </p:sp>
    </p:spTree>
    <p:extLst>
      <p:ext uri="{BB962C8B-B14F-4D97-AF65-F5344CB8AC3E}">
        <p14:creationId xmlns:p14="http://schemas.microsoft.com/office/powerpoint/2010/main" xmlns="" val="28362110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62000" y="2514600"/>
            <a:ext cx="7543800" cy="1447801"/>
          </a:xfrm>
        </p:spPr>
        <p:txBody>
          <a:bodyPr>
            <a:noAutofit/>
          </a:bodyPr>
          <a:lstStyle/>
          <a:p>
            <a:r>
              <a:rPr lang="en-US" sz="3200" dirty="0" smtClean="0">
                <a:effectLst>
                  <a:outerShdw blurRad="38100" dist="38100" dir="2700000" algn="tl">
                    <a:srgbClr val="000000">
                      <a:alpha val="43137"/>
                    </a:srgbClr>
                  </a:outerShdw>
                </a:effectLst>
                <a:latin typeface="Book Antiqua" pitchFamily="18" charset="0"/>
                <a:ea typeface="Calibri"/>
                <a:cs typeface="Times New Roman"/>
              </a:rPr>
              <a:t>III. Christ’s Victorious Resurrection: </a:t>
            </a:r>
            <a:br>
              <a:rPr lang="en-US" sz="3200" dirty="0" smtClean="0">
                <a:effectLst>
                  <a:outerShdw blurRad="38100" dist="38100" dir="2700000" algn="tl">
                    <a:srgbClr val="000000">
                      <a:alpha val="43137"/>
                    </a:srgbClr>
                  </a:outerShdw>
                </a:effectLst>
                <a:latin typeface="Book Antiqua" pitchFamily="18" charset="0"/>
                <a:ea typeface="Calibri"/>
                <a:cs typeface="Times New Roman"/>
              </a:rPr>
            </a:br>
            <a:r>
              <a:rPr lang="en-US" sz="3200" dirty="0" smtClean="0">
                <a:effectLst>
                  <a:outerShdw blurRad="38100" dist="38100" dir="2700000" algn="tl">
                    <a:srgbClr val="000000">
                      <a:alpha val="43137"/>
                    </a:srgbClr>
                  </a:outerShdw>
                </a:effectLst>
                <a:latin typeface="Book Antiqua" pitchFamily="18" charset="0"/>
                <a:ea typeface="Calibri"/>
                <a:cs typeface="Times New Roman"/>
              </a:rPr>
              <a:t>His Victory and Ours</a:t>
            </a:r>
            <a:endParaRPr lang="en-US" sz="32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24477628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702" y="3962400"/>
            <a:ext cx="8229600" cy="762000"/>
          </a:xfrm>
        </p:spPr>
        <p:txBody>
          <a:bodyPr>
            <a:noAutofit/>
          </a:bodyPr>
          <a:lstStyle/>
          <a:p>
            <a:pPr marL="285750" lvl="0" indent="-285750">
              <a:spcBef>
                <a:spcPts val="0"/>
              </a:spcBef>
            </a:pPr>
            <a:r>
              <a:rPr lang="en-US" sz="2800" b="1" dirty="0" smtClean="0">
                <a:solidFill>
                  <a:prstClr val="black"/>
                </a:solidFill>
                <a:effectLst>
                  <a:outerShdw blurRad="38100" dist="38100" dir="2700000" algn="tl">
                    <a:srgbClr val="000000">
                      <a:alpha val="43137"/>
                    </a:srgbClr>
                  </a:outerShdw>
                </a:effectLst>
                <a:latin typeface="Book Antiqua" pitchFamily="18" charset="0"/>
              </a:rPr>
              <a:t>Question/Problem:</a:t>
            </a:r>
            <a:r>
              <a:rPr lang="en-US" sz="2800" dirty="0" smtClean="0">
                <a:solidFill>
                  <a:prstClr val="black"/>
                </a:solidFill>
                <a:effectLst>
                  <a:outerShdw blurRad="38100" dist="38100" dir="2700000" algn="tl">
                    <a:srgbClr val="000000">
                      <a:alpha val="43137"/>
                    </a:srgbClr>
                  </a:outerShdw>
                </a:effectLst>
                <a:latin typeface="Book Antiqua" pitchFamily="18" charset="0"/>
              </a:rPr>
              <a:t> </a:t>
            </a:r>
            <a:r>
              <a:rPr lang="en-US" sz="2800" i="1" dirty="0" smtClean="0">
                <a:solidFill>
                  <a:prstClr val="black"/>
                </a:solidFill>
                <a:effectLst>
                  <a:outerShdw blurRad="38100" dist="38100" dir="2700000" algn="tl">
                    <a:srgbClr val="000000">
                      <a:alpha val="43137"/>
                    </a:srgbClr>
                  </a:outerShdw>
                </a:effectLst>
                <a:latin typeface="Book Antiqua" pitchFamily="18" charset="0"/>
              </a:rPr>
              <a:t>In </a:t>
            </a:r>
            <a:r>
              <a:rPr lang="en-US" sz="2800" i="1" dirty="0">
                <a:solidFill>
                  <a:prstClr val="black"/>
                </a:solidFill>
                <a:effectLst>
                  <a:outerShdw blurRad="38100" dist="38100" dir="2700000" algn="tl">
                    <a:srgbClr val="000000">
                      <a:alpha val="43137"/>
                    </a:srgbClr>
                  </a:outerShdw>
                </a:effectLst>
                <a:latin typeface="Book Antiqua" pitchFamily="18" charset="0"/>
              </a:rPr>
              <a:t>light of our sinful condition, how is this purpose to be accomplished</a:t>
            </a:r>
            <a:r>
              <a:rPr lang="en-US" sz="2800" i="1" dirty="0" smtClean="0">
                <a:solidFill>
                  <a:prstClr val="black"/>
                </a:solidFill>
                <a:effectLst>
                  <a:outerShdw blurRad="38100" dist="38100" dir="2700000" algn="tl">
                    <a:srgbClr val="000000">
                      <a:alpha val="43137"/>
                    </a:srgbClr>
                  </a:outerShdw>
                </a:effectLst>
                <a:latin typeface="Book Antiqua" pitchFamily="18" charset="0"/>
              </a:rPr>
              <a:t>?</a:t>
            </a:r>
            <a:endParaRPr lang="en-US" sz="4400" i="1"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533400" y="838200"/>
            <a:ext cx="7924800" cy="1384995"/>
          </a:xfrm>
          <a:prstGeom prst="rect">
            <a:avLst/>
          </a:prstGeom>
        </p:spPr>
        <p:txBody>
          <a:bodyPr wrap="square">
            <a:spAutoFit/>
          </a:bodyPr>
          <a:lstStyle/>
          <a:p>
            <a:pPr marL="285750" lvl="0" indent="-285750">
              <a:spcBef>
                <a:spcPts val="0"/>
              </a:spcBef>
              <a:buFont typeface="Arial" pitchFamily="34" charset="0"/>
              <a:buChar char="•"/>
            </a:pPr>
            <a:r>
              <a:rPr lang="en-US" sz="2800" b="1" dirty="0">
                <a:solidFill>
                  <a:prstClr val="black"/>
                </a:solidFill>
                <a:effectLst>
                  <a:outerShdw blurRad="38100" dist="38100" dir="2700000" algn="tl">
                    <a:srgbClr val="000000">
                      <a:alpha val="43137"/>
                    </a:srgbClr>
                  </a:outerShdw>
                </a:effectLst>
                <a:latin typeface="Book Antiqua" pitchFamily="18" charset="0"/>
              </a:rPr>
              <a:t>Truth One: </a:t>
            </a:r>
            <a:r>
              <a:rPr lang="en-US" sz="2800" dirty="0">
                <a:solidFill>
                  <a:prstClr val="black"/>
                </a:solidFill>
                <a:effectLst>
                  <a:outerShdw blurRad="38100" dist="38100" dir="2700000" algn="tl">
                    <a:srgbClr val="000000">
                      <a:alpha val="43137"/>
                    </a:srgbClr>
                  </a:outerShdw>
                </a:effectLst>
                <a:latin typeface="Book Antiqua" pitchFamily="18" charset="0"/>
              </a:rPr>
              <a:t>God’s gracious purpose from eternity is to redeem a people for himself, allowing them to share in his own triune love.</a:t>
            </a:r>
          </a:p>
        </p:txBody>
      </p:sp>
      <p:sp>
        <p:nvSpPr>
          <p:cNvPr id="5" name="Rectangle 4"/>
          <p:cNvSpPr/>
          <p:nvPr/>
        </p:nvSpPr>
        <p:spPr>
          <a:xfrm>
            <a:off x="521525" y="2590800"/>
            <a:ext cx="7848600" cy="954107"/>
          </a:xfrm>
          <a:prstGeom prst="rect">
            <a:avLst/>
          </a:prstGeom>
        </p:spPr>
        <p:txBody>
          <a:bodyPr wrap="square">
            <a:spAutoFit/>
          </a:bodyPr>
          <a:lstStyle/>
          <a:p>
            <a:pPr marL="285750" lvl="0" indent="-285750">
              <a:spcBef>
                <a:spcPts val="0"/>
              </a:spcBef>
              <a:buFont typeface="Arial" pitchFamily="34" charset="0"/>
              <a:buChar char="•"/>
            </a:pPr>
            <a:r>
              <a:rPr lang="en-US" sz="2800" b="1" dirty="0">
                <a:solidFill>
                  <a:prstClr val="black"/>
                </a:solidFill>
                <a:effectLst>
                  <a:outerShdw blurRad="38100" dist="38100" dir="2700000" algn="tl">
                    <a:srgbClr val="000000">
                      <a:alpha val="43137"/>
                    </a:srgbClr>
                  </a:outerShdw>
                </a:effectLst>
                <a:latin typeface="Book Antiqua" pitchFamily="18" charset="0"/>
              </a:rPr>
              <a:t>Truth Two: </a:t>
            </a:r>
            <a:r>
              <a:rPr lang="en-US" sz="2800" dirty="0">
                <a:solidFill>
                  <a:prstClr val="black"/>
                </a:solidFill>
                <a:effectLst>
                  <a:outerShdw blurRad="38100" dist="38100" dir="2700000" algn="tl">
                    <a:srgbClr val="000000">
                      <a:alpha val="43137"/>
                    </a:srgbClr>
                  </a:outerShdw>
                </a:effectLst>
                <a:latin typeface="Book Antiqua" pitchFamily="18" charset="0"/>
              </a:rPr>
              <a:t>All are sinners by nature and by choice.</a:t>
            </a:r>
          </a:p>
        </p:txBody>
      </p:sp>
    </p:spTree>
    <p:extLst>
      <p:ext uri="{BB962C8B-B14F-4D97-AF65-F5344CB8AC3E}">
        <p14:creationId xmlns:p14="http://schemas.microsoft.com/office/powerpoint/2010/main" xmlns="" val="32672792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6919" y="3200400"/>
            <a:ext cx="6172200" cy="2438400"/>
          </a:xfrm>
        </p:spPr>
        <p:txBody>
          <a:bodyPr>
            <a:normAutofit/>
          </a:bodyPr>
          <a:lstStyle/>
          <a:p>
            <a:r>
              <a:rPr lang="en-US" sz="2800" dirty="0" smtClean="0">
                <a:effectLst>
                  <a:outerShdw blurRad="38100" dist="38100" dir="2700000" algn="tl">
                    <a:srgbClr val="000000">
                      <a:alpha val="43137"/>
                    </a:srgbClr>
                  </a:outerShdw>
                </a:effectLst>
                <a:latin typeface="Book Antiqua" pitchFamily="18" charset="0"/>
              </a:rPr>
              <a:t>Gave him the name above all names (Phil. 2:5-11).</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838200" y="914400"/>
            <a:ext cx="7391400" cy="954107"/>
          </a:xfrm>
          <a:prstGeom prst="rect">
            <a:avLst/>
          </a:prstGeom>
        </p:spPr>
        <p:txBody>
          <a:bodyPr wrap="square">
            <a:spAutoFit/>
          </a:bodyPr>
          <a:lstStyle/>
          <a:p>
            <a:pPr lvl="0">
              <a:spcBef>
                <a:spcPct val="20000"/>
              </a:spcBef>
            </a:pPr>
            <a:r>
              <a:rPr lang="en-US" sz="2800" dirty="0">
                <a:solidFill>
                  <a:prstClr val="black"/>
                </a:solidFill>
                <a:effectLst>
                  <a:outerShdw blurRad="38100" dist="38100" dir="2700000" algn="tl">
                    <a:srgbClr val="000000">
                      <a:alpha val="43137"/>
                    </a:srgbClr>
                  </a:outerShdw>
                </a:effectLst>
                <a:latin typeface="Book Antiqua" pitchFamily="18" charset="0"/>
              </a:rPr>
              <a:t>Jesus was obedient and faithful. In consequence of this the Father –</a:t>
            </a:r>
          </a:p>
        </p:txBody>
      </p:sp>
      <p:sp>
        <p:nvSpPr>
          <p:cNvPr id="5" name="Rectangle 4"/>
          <p:cNvSpPr/>
          <p:nvPr/>
        </p:nvSpPr>
        <p:spPr>
          <a:xfrm>
            <a:off x="1600200" y="2133600"/>
            <a:ext cx="64008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Raised him from the grave (1 Cor. 15:3-8).</a:t>
            </a:r>
          </a:p>
        </p:txBody>
      </p:sp>
    </p:spTree>
    <p:extLst>
      <p:ext uri="{BB962C8B-B14F-4D97-AF65-F5344CB8AC3E}">
        <p14:creationId xmlns:p14="http://schemas.microsoft.com/office/powerpoint/2010/main" xmlns="" val="18412830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0353" y="4191000"/>
            <a:ext cx="6360226" cy="838200"/>
          </a:xfrm>
        </p:spPr>
        <p:txBody>
          <a:bodyPr>
            <a:noAutofit/>
          </a:bodyPr>
          <a:lstStyle/>
          <a:p>
            <a:r>
              <a:rPr lang="en-US" sz="2800" dirty="0" smtClean="0">
                <a:effectLst>
                  <a:outerShdw blurRad="38100" dist="38100" dir="2700000" algn="tl">
                    <a:srgbClr val="000000">
                      <a:alpha val="43137"/>
                    </a:srgbClr>
                  </a:outerShdw>
                </a:effectLst>
                <a:latin typeface="Book Antiqua" pitchFamily="18" charset="0"/>
              </a:rPr>
              <a:t>Through union in him by faith, his work and victory become ours.</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1219200" y="1590020"/>
            <a:ext cx="3374642" cy="523220"/>
          </a:xfrm>
          <a:prstGeom prst="rect">
            <a:avLst/>
          </a:prstGeom>
        </p:spPr>
        <p:txBody>
          <a:bodyPr wrap="none">
            <a:spAutoFit/>
          </a:bodyPr>
          <a:lstStyle/>
          <a:p>
            <a:pPr lvl="0">
              <a:spcBef>
                <a:spcPct val="20000"/>
              </a:spcBef>
            </a:pPr>
            <a:r>
              <a:rPr lang="en-US" sz="2800" dirty="0">
                <a:solidFill>
                  <a:prstClr val="black"/>
                </a:solidFill>
                <a:effectLst>
                  <a:outerShdw blurRad="38100" dist="38100" dir="2700000" algn="tl">
                    <a:srgbClr val="000000">
                      <a:alpha val="43137"/>
                    </a:srgbClr>
                  </a:outerShdw>
                </a:effectLst>
                <a:latin typeface="Book Antiqua" pitchFamily="18" charset="0"/>
              </a:rPr>
              <a:t>Jesus’ resurrection –</a:t>
            </a:r>
          </a:p>
        </p:txBody>
      </p:sp>
      <p:sp>
        <p:nvSpPr>
          <p:cNvPr id="5" name="Rectangle 4"/>
          <p:cNvSpPr/>
          <p:nvPr/>
        </p:nvSpPr>
        <p:spPr>
          <a:xfrm>
            <a:off x="1524000" y="2400226"/>
            <a:ext cx="3844322" cy="523220"/>
          </a:xfrm>
          <a:prstGeom prst="rect">
            <a:avLst/>
          </a:prstGeom>
        </p:spPr>
        <p:txBody>
          <a:bodyPr wrap="non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Vindicated his work.</a:t>
            </a:r>
          </a:p>
        </p:txBody>
      </p:sp>
      <p:sp>
        <p:nvSpPr>
          <p:cNvPr id="6" name="Rectangle 5"/>
          <p:cNvSpPr/>
          <p:nvPr/>
        </p:nvSpPr>
        <p:spPr>
          <a:xfrm>
            <a:off x="1524990" y="3210053"/>
            <a:ext cx="5791200" cy="523220"/>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Demonstrated his victory.</a:t>
            </a:r>
          </a:p>
        </p:txBody>
      </p:sp>
    </p:spTree>
    <p:extLst>
      <p:ext uri="{BB962C8B-B14F-4D97-AF65-F5344CB8AC3E}">
        <p14:creationId xmlns:p14="http://schemas.microsoft.com/office/powerpoint/2010/main" xmlns="" val="31785213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333500" y="2514600"/>
            <a:ext cx="6324600" cy="1447801"/>
          </a:xfrm>
        </p:spPr>
        <p:txBody>
          <a:bodyPr>
            <a:noAutofit/>
          </a:bodyPr>
          <a:lstStyle/>
          <a:p>
            <a:pPr algn="l"/>
            <a:r>
              <a:rPr lang="en-US" sz="3200" dirty="0" smtClean="0">
                <a:effectLst>
                  <a:outerShdw blurRad="38100" dist="38100" dir="2700000" algn="tl">
                    <a:srgbClr val="000000">
                      <a:alpha val="43137"/>
                    </a:srgbClr>
                  </a:outerShdw>
                </a:effectLst>
                <a:latin typeface="Book Antiqua" pitchFamily="18" charset="0"/>
                <a:ea typeface="Calibri"/>
                <a:cs typeface="Times New Roman"/>
              </a:rPr>
              <a:t>A. Jesus’ Vindication and Victory</a:t>
            </a:r>
            <a:endParaRPr lang="en-US" sz="3200" dirty="0">
              <a:effectLst>
                <a:outerShdw blurRad="38100" dist="38100" dir="2700000" algn="tl">
                  <a:srgbClr val="000000">
                    <a:alpha val="43137"/>
                  </a:srgbClr>
                </a:outerShdw>
              </a:effectLst>
              <a:latin typeface="Book Antiqua" pitchFamily="18" charset="0"/>
            </a:endParaRPr>
          </a:p>
        </p:txBody>
      </p:sp>
      <p:sp>
        <p:nvSpPr>
          <p:cNvPr id="4" name="Subtitle 2"/>
          <p:cNvSpPr txBox="1">
            <a:spLocks/>
          </p:cNvSpPr>
          <p:nvPr/>
        </p:nvSpPr>
        <p:spPr>
          <a:xfrm>
            <a:off x="609600" y="2743200"/>
            <a:ext cx="7772400" cy="1600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
            </a:pPr>
            <a:endParaRPr lang="en-US" sz="2400" dirty="0" smtClean="0">
              <a:solidFill>
                <a:schemeClr val="tx1"/>
              </a:solidFill>
              <a:latin typeface="Bookman Old Style" pitchFamily="18" charset="0"/>
            </a:endParaRPr>
          </a:p>
        </p:txBody>
      </p:sp>
    </p:spTree>
    <p:extLst>
      <p:ext uri="{BB962C8B-B14F-4D97-AF65-F5344CB8AC3E}">
        <p14:creationId xmlns:p14="http://schemas.microsoft.com/office/powerpoint/2010/main" xmlns="" val="15719538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298" y="4495800"/>
            <a:ext cx="8229600" cy="1468842"/>
          </a:xfrm>
        </p:spPr>
        <p:txBody>
          <a:bodyPr>
            <a:noAutofit/>
          </a:bodyPr>
          <a:lstStyle/>
          <a:p>
            <a:r>
              <a:rPr lang="en-US" sz="2500" b="1" dirty="0" smtClean="0">
                <a:effectLst>
                  <a:outerShdw blurRad="38100" dist="38100" dir="2700000" algn="tl">
                    <a:srgbClr val="000000">
                      <a:alpha val="43137"/>
                    </a:srgbClr>
                  </a:outerShdw>
                </a:effectLst>
                <a:latin typeface="Book Antiqua" pitchFamily="18" charset="0"/>
              </a:rPr>
              <a:t>Sum: </a:t>
            </a:r>
            <a:r>
              <a:rPr lang="en-US" sz="2500" i="1" dirty="0" smtClean="0">
                <a:effectLst>
                  <a:outerShdw blurRad="38100" dist="38100" dir="2700000" algn="tl">
                    <a:srgbClr val="000000">
                      <a:alpha val="43137"/>
                    </a:srgbClr>
                  </a:outerShdw>
                </a:effectLst>
                <a:latin typeface="Book Antiqua" pitchFamily="18" charset="0"/>
              </a:rPr>
              <a:t>Christ is victorious over the forces of evil, and that victory has its foundation in his substitutionary death and its proof in his </a:t>
            </a:r>
            <a:r>
              <a:rPr lang="en-US" sz="2500" i="1" dirty="0">
                <a:effectLst>
                  <a:outerShdw blurRad="38100" dist="38100" dir="2700000" algn="tl">
                    <a:srgbClr val="000000">
                      <a:alpha val="43137"/>
                    </a:srgbClr>
                  </a:outerShdw>
                </a:effectLst>
                <a:latin typeface="Book Antiqua" pitchFamily="18" charset="0"/>
              </a:rPr>
              <a:t>glorious </a:t>
            </a:r>
            <a:r>
              <a:rPr lang="en-US" sz="2500" i="1" dirty="0" smtClean="0">
                <a:effectLst>
                  <a:outerShdw blurRad="38100" dist="38100" dir="2700000" algn="tl">
                    <a:srgbClr val="000000">
                      <a:alpha val="43137"/>
                    </a:srgbClr>
                  </a:outerShdw>
                </a:effectLst>
                <a:latin typeface="Book Antiqua" pitchFamily="18" charset="0"/>
              </a:rPr>
              <a:t>resurrection.</a:t>
            </a:r>
            <a:endParaRPr lang="en-US" sz="2500" i="1" dirty="0">
              <a:effectLst>
                <a:outerShdw blurRad="38100" dist="38100" dir="2700000" algn="tl">
                  <a:srgbClr val="000000">
                    <a:alpha val="43137"/>
                  </a:srgbClr>
                </a:outerShdw>
              </a:effectLst>
              <a:latin typeface="Book Antiqua" pitchFamily="18" charset="0"/>
            </a:endParaRPr>
          </a:p>
          <a:p>
            <a:endParaRPr lang="en-US" sz="25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685800" y="533400"/>
            <a:ext cx="7772400" cy="1246495"/>
          </a:xfrm>
          <a:prstGeom prst="rect">
            <a:avLst/>
          </a:prstGeom>
        </p:spPr>
        <p:txBody>
          <a:bodyPr wrap="square">
            <a:spAutoFit/>
          </a:bodyPr>
          <a:lstStyle/>
          <a:p>
            <a:pPr marL="342900" lvl="0" indent="-342900">
              <a:spcBef>
                <a:spcPct val="20000"/>
              </a:spcBef>
              <a:buFont typeface="Arial" pitchFamily="34" charset="0"/>
              <a:buChar char="•"/>
            </a:pPr>
            <a:r>
              <a:rPr lang="en-US" sz="2500" dirty="0">
                <a:solidFill>
                  <a:prstClr val="black"/>
                </a:solidFill>
                <a:effectLst>
                  <a:outerShdw blurRad="38100" dist="38100" dir="2700000" algn="tl">
                    <a:srgbClr val="000000">
                      <a:alpha val="43137"/>
                    </a:srgbClr>
                  </a:outerShdw>
                </a:effectLst>
                <a:latin typeface="Book Antiqua" pitchFamily="18" charset="0"/>
              </a:rPr>
              <a:t>By an act of divine power, the human verdict was overturned and God declared him to be the “son of God in power (Rom. 1:4). It </a:t>
            </a:r>
            <a:r>
              <a:rPr lang="en-US" sz="2500" b="1" dirty="0">
                <a:solidFill>
                  <a:prstClr val="black"/>
                </a:solidFill>
                <a:effectLst>
                  <a:outerShdw blurRad="38100" dist="38100" dir="2700000" algn="tl">
                    <a:srgbClr val="000000">
                      <a:alpha val="43137"/>
                    </a:srgbClr>
                  </a:outerShdw>
                </a:effectLst>
                <a:latin typeface="Book Antiqua" pitchFamily="18" charset="0"/>
              </a:rPr>
              <a:t>validated his person</a:t>
            </a:r>
            <a:r>
              <a:rPr lang="en-US" sz="2500" dirty="0">
                <a:solidFill>
                  <a:prstClr val="black"/>
                </a:solidFill>
                <a:effectLst>
                  <a:outerShdw blurRad="38100" dist="38100" dir="2700000" algn="tl">
                    <a:srgbClr val="000000">
                      <a:alpha val="43137"/>
                    </a:srgbClr>
                  </a:outerShdw>
                </a:effectLst>
                <a:latin typeface="Book Antiqua" pitchFamily="18" charset="0"/>
              </a:rPr>
              <a:t>.</a:t>
            </a:r>
          </a:p>
        </p:txBody>
      </p:sp>
      <p:sp>
        <p:nvSpPr>
          <p:cNvPr id="5" name="Rectangle 4"/>
          <p:cNvSpPr/>
          <p:nvPr/>
        </p:nvSpPr>
        <p:spPr>
          <a:xfrm>
            <a:off x="671945" y="1779895"/>
            <a:ext cx="7772400" cy="861774"/>
          </a:xfrm>
          <a:prstGeom prst="rect">
            <a:avLst/>
          </a:prstGeom>
        </p:spPr>
        <p:txBody>
          <a:bodyPr wrap="square">
            <a:spAutoFit/>
          </a:bodyPr>
          <a:lstStyle/>
          <a:p>
            <a:pPr marL="342900" lvl="0" indent="-342900">
              <a:spcBef>
                <a:spcPct val="20000"/>
              </a:spcBef>
              <a:buFont typeface="Arial" pitchFamily="34" charset="0"/>
              <a:buChar char="•"/>
            </a:pPr>
            <a:r>
              <a:rPr lang="en-US" sz="2500" dirty="0">
                <a:solidFill>
                  <a:prstClr val="black"/>
                </a:solidFill>
                <a:effectLst>
                  <a:outerShdw blurRad="38100" dist="38100" dir="2700000" algn="tl">
                    <a:srgbClr val="000000">
                      <a:alpha val="43137"/>
                    </a:srgbClr>
                  </a:outerShdw>
                </a:effectLst>
                <a:latin typeface="Book Antiqua" pitchFamily="18" charset="0"/>
              </a:rPr>
              <a:t>Jesus’ work was  </a:t>
            </a:r>
            <a:r>
              <a:rPr lang="en-US" sz="2500" b="1" dirty="0">
                <a:solidFill>
                  <a:prstClr val="black"/>
                </a:solidFill>
                <a:effectLst>
                  <a:outerShdw blurRad="38100" dist="38100" dir="2700000" algn="tl">
                    <a:srgbClr val="000000">
                      <a:alpha val="43137"/>
                    </a:srgbClr>
                  </a:outerShdw>
                </a:effectLst>
                <a:latin typeface="Book Antiqua" pitchFamily="18" charset="0"/>
              </a:rPr>
              <a:t>vindicated</a:t>
            </a:r>
            <a:r>
              <a:rPr lang="en-US" sz="2500" dirty="0">
                <a:solidFill>
                  <a:prstClr val="black"/>
                </a:solidFill>
                <a:effectLst>
                  <a:outerShdw blurRad="38100" dist="38100" dir="2700000" algn="tl">
                    <a:srgbClr val="000000">
                      <a:alpha val="43137"/>
                    </a:srgbClr>
                  </a:outerShdw>
                </a:effectLst>
                <a:latin typeface="Book Antiqua" pitchFamily="18" charset="0"/>
              </a:rPr>
              <a:t> (1 Cor. 15:17; cf. Rom 4:25).</a:t>
            </a:r>
          </a:p>
        </p:txBody>
      </p:sp>
      <p:sp>
        <p:nvSpPr>
          <p:cNvPr id="6" name="Rectangle 5"/>
          <p:cNvSpPr/>
          <p:nvPr/>
        </p:nvSpPr>
        <p:spPr>
          <a:xfrm>
            <a:off x="671945" y="2712184"/>
            <a:ext cx="7772400" cy="1631216"/>
          </a:xfrm>
          <a:prstGeom prst="rect">
            <a:avLst/>
          </a:prstGeom>
        </p:spPr>
        <p:txBody>
          <a:bodyPr wrap="square">
            <a:spAutoFit/>
          </a:bodyPr>
          <a:lstStyle/>
          <a:p>
            <a:pPr marL="342900" lvl="0" indent="-342900">
              <a:spcBef>
                <a:spcPct val="20000"/>
              </a:spcBef>
              <a:buFont typeface="Arial" pitchFamily="34" charset="0"/>
              <a:buChar char="•"/>
            </a:pPr>
            <a:r>
              <a:rPr lang="en-US" sz="2500" dirty="0">
                <a:solidFill>
                  <a:prstClr val="black"/>
                </a:solidFill>
                <a:effectLst>
                  <a:outerShdw blurRad="38100" dist="38100" dir="2700000" algn="tl">
                    <a:srgbClr val="000000">
                      <a:alpha val="43137"/>
                    </a:srgbClr>
                  </a:outerShdw>
                </a:effectLst>
                <a:latin typeface="Book Antiqua" pitchFamily="18" charset="0"/>
              </a:rPr>
              <a:t>Jesus’ resurrection is  the divine testimony to his </a:t>
            </a:r>
            <a:r>
              <a:rPr lang="en-US" sz="2500" b="1" dirty="0">
                <a:solidFill>
                  <a:prstClr val="black"/>
                </a:solidFill>
                <a:effectLst>
                  <a:outerShdw blurRad="38100" dist="38100" dir="2700000" algn="tl">
                    <a:srgbClr val="000000">
                      <a:alpha val="43137"/>
                    </a:srgbClr>
                  </a:outerShdw>
                </a:effectLst>
                <a:latin typeface="Book Antiqua" pitchFamily="18" charset="0"/>
              </a:rPr>
              <a:t>victory</a:t>
            </a:r>
            <a:r>
              <a:rPr lang="en-US" sz="2500" dirty="0">
                <a:solidFill>
                  <a:prstClr val="black"/>
                </a:solidFill>
                <a:effectLst>
                  <a:outerShdw blurRad="38100" dist="38100" dir="2700000" algn="tl">
                    <a:srgbClr val="000000">
                      <a:alpha val="43137"/>
                    </a:srgbClr>
                  </a:outerShdw>
                </a:effectLst>
                <a:latin typeface="Book Antiqua" pitchFamily="18" charset="0"/>
              </a:rPr>
              <a:t> of the forces of evil (Eph. 1:19-22; Phil. 2:9-11; 1 Pet. 3:21-22; Rom. 8:37-39) and over death itself (2 Tim. 1:10).</a:t>
            </a:r>
          </a:p>
        </p:txBody>
      </p:sp>
    </p:spTree>
    <p:extLst>
      <p:ext uri="{BB962C8B-B14F-4D97-AF65-F5344CB8AC3E}">
        <p14:creationId xmlns:p14="http://schemas.microsoft.com/office/powerpoint/2010/main" xmlns="" val="6698670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2133600" y="2590800"/>
            <a:ext cx="4419600" cy="1447801"/>
          </a:xfrm>
        </p:spPr>
        <p:txBody>
          <a:bodyPr>
            <a:noAutofit/>
          </a:bodyPr>
          <a:lstStyle/>
          <a:p>
            <a:r>
              <a:rPr lang="en-US" sz="3200" dirty="0" smtClean="0">
                <a:effectLst>
                  <a:outerShdw blurRad="38100" dist="38100" dir="2700000" algn="tl">
                    <a:srgbClr val="000000">
                      <a:alpha val="43137"/>
                    </a:srgbClr>
                  </a:outerShdw>
                </a:effectLst>
                <a:latin typeface="Book Antiqua" pitchFamily="18" charset="0"/>
                <a:ea typeface="Calibri"/>
                <a:cs typeface="Times New Roman"/>
              </a:rPr>
              <a:t>B. Our Great Hope </a:t>
            </a:r>
            <a:endParaRPr lang="en-US" sz="3200" dirty="0">
              <a:effectLst>
                <a:outerShdw blurRad="38100" dist="38100" dir="2700000" algn="tl">
                  <a:srgbClr val="000000">
                    <a:alpha val="43137"/>
                  </a:srgbClr>
                </a:outerShdw>
              </a:effectLst>
              <a:latin typeface="Book Antiqua" pitchFamily="18" charset="0"/>
            </a:endParaRPr>
          </a:p>
        </p:txBody>
      </p:sp>
      <p:sp>
        <p:nvSpPr>
          <p:cNvPr id="4" name="Subtitle 2"/>
          <p:cNvSpPr txBox="1">
            <a:spLocks/>
          </p:cNvSpPr>
          <p:nvPr/>
        </p:nvSpPr>
        <p:spPr>
          <a:xfrm>
            <a:off x="609600" y="2743200"/>
            <a:ext cx="7772400" cy="1600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
            </a:pPr>
            <a:endParaRPr lang="en-US" sz="2400" dirty="0" smtClean="0">
              <a:solidFill>
                <a:schemeClr val="tx1"/>
              </a:solidFill>
              <a:latin typeface="Bookman Old Style" pitchFamily="18" charset="0"/>
            </a:endParaRPr>
          </a:p>
        </p:txBody>
      </p:sp>
    </p:spTree>
    <p:extLst>
      <p:ext uri="{BB962C8B-B14F-4D97-AF65-F5344CB8AC3E}">
        <p14:creationId xmlns:p14="http://schemas.microsoft.com/office/powerpoint/2010/main" xmlns="" val="4652533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4648200"/>
            <a:ext cx="6553200" cy="685800"/>
          </a:xfrm>
        </p:spPr>
        <p:txBody>
          <a:bodyPr>
            <a:normAutofit/>
          </a:bodyPr>
          <a:lstStyle/>
          <a:p>
            <a:r>
              <a:rPr lang="en-US" sz="2800" dirty="0" smtClean="0">
                <a:effectLst>
                  <a:outerShdw blurRad="38100" dist="38100" dir="2700000" algn="tl">
                    <a:srgbClr val="000000">
                      <a:alpha val="43137"/>
                    </a:srgbClr>
                  </a:outerShdw>
                </a:effectLst>
                <a:latin typeface="Book Antiqua" pitchFamily="18" charset="0"/>
              </a:rPr>
              <a:t>Our great hope (cf. 1 Pet. 1:3-4).</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609600" y="609600"/>
            <a:ext cx="7620000" cy="1384995"/>
          </a:xfrm>
          <a:prstGeom prst="rect">
            <a:avLst/>
          </a:prstGeom>
        </p:spPr>
        <p:txBody>
          <a:bodyPr wrap="square">
            <a:spAutoFit/>
          </a:bodyPr>
          <a:lstStyle/>
          <a:p>
            <a:pPr lvl="0">
              <a:spcBef>
                <a:spcPct val="20000"/>
              </a:spcBef>
            </a:pPr>
            <a:r>
              <a:rPr lang="en-US" sz="2800" dirty="0">
                <a:solidFill>
                  <a:prstClr val="black"/>
                </a:solidFill>
                <a:effectLst>
                  <a:outerShdw blurRad="38100" dist="38100" dir="2700000" algn="tl">
                    <a:srgbClr val="000000">
                      <a:alpha val="43137"/>
                    </a:srgbClr>
                  </a:outerShdw>
                </a:effectLst>
                <a:latin typeface="Book Antiqua" pitchFamily="18" charset="0"/>
              </a:rPr>
              <a:t>Through our union with Christ, his resurrection involves and effects us (Col. 1:18; cf. Rev. 1:5).</a:t>
            </a:r>
          </a:p>
        </p:txBody>
      </p:sp>
      <p:sp>
        <p:nvSpPr>
          <p:cNvPr id="5" name="Rectangle 4"/>
          <p:cNvSpPr/>
          <p:nvPr/>
        </p:nvSpPr>
        <p:spPr>
          <a:xfrm>
            <a:off x="1219200" y="1994595"/>
            <a:ext cx="4365298" cy="523220"/>
          </a:xfrm>
          <a:prstGeom prst="rect">
            <a:avLst/>
          </a:prstGeom>
        </p:spPr>
        <p:txBody>
          <a:bodyPr wrap="none">
            <a:spAutoFit/>
          </a:bodyPr>
          <a:lstStyle/>
          <a:p>
            <a:pPr marL="342900" lvl="0" indent="-342900">
              <a:spcBef>
                <a:spcPct val="20000"/>
              </a:spcBef>
              <a:buFont typeface="Arial" pitchFamily="34" charset="0"/>
              <a:buChar char="•"/>
            </a:pPr>
            <a:r>
              <a:rPr lang="en-US" sz="2800" dirty="0" err="1">
                <a:solidFill>
                  <a:prstClr val="black"/>
                </a:solidFill>
                <a:effectLst>
                  <a:outerShdw blurRad="38100" dist="38100" dir="2700000" algn="tl">
                    <a:srgbClr val="000000">
                      <a:alpha val="43137"/>
                    </a:srgbClr>
                  </a:outerShdw>
                </a:effectLst>
                <a:latin typeface="Book Antiqua" pitchFamily="18" charset="0"/>
              </a:rPr>
              <a:t>Firstfruits</a:t>
            </a:r>
            <a:r>
              <a:rPr lang="en-US" sz="2800" dirty="0">
                <a:solidFill>
                  <a:prstClr val="black"/>
                </a:solidFill>
                <a:effectLst>
                  <a:outerShdw blurRad="38100" dist="38100" dir="2700000" algn="tl">
                    <a:srgbClr val="000000">
                      <a:alpha val="43137"/>
                    </a:srgbClr>
                  </a:outerShdw>
                </a:effectLst>
                <a:latin typeface="Book Antiqua" pitchFamily="18" charset="0"/>
              </a:rPr>
              <a:t> (1 Cor. 15:20).</a:t>
            </a:r>
          </a:p>
        </p:txBody>
      </p:sp>
      <p:sp>
        <p:nvSpPr>
          <p:cNvPr id="6" name="Rectangle 5"/>
          <p:cNvSpPr/>
          <p:nvPr/>
        </p:nvSpPr>
        <p:spPr>
          <a:xfrm>
            <a:off x="1219200" y="2534869"/>
            <a:ext cx="67056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End-of-world event has broken into the present (Acts 26:23).</a:t>
            </a:r>
          </a:p>
        </p:txBody>
      </p:sp>
      <p:sp>
        <p:nvSpPr>
          <p:cNvPr id="7" name="Rectangle 6"/>
          <p:cNvSpPr/>
          <p:nvPr/>
        </p:nvSpPr>
        <p:spPr>
          <a:xfrm>
            <a:off x="1219200" y="3581400"/>
            <a:ext cx="64008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Promise of glorification (Rom. 8:29; Phil. 3:20-21).</a:t>
            </a:r>
          </a:p>
        </p:txBody>
      </p:sp>
    </p:spTree>
    <p:extLst>
      <p:ext uri="{BB962C8B-B14F-4D97-AF65-F5344CB8AC3E}">
        <p14:creationId xmlns:p14="http://schemas.microsoft.com/office/powerpoint/2010/main" xmlns="" val="26706450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829646"/>
            <a:ext cx="7391400" cy="523220"/>
          </a:xfrm>
          <a:prstGeom prst="rect">
            <a:avLst/>
          </a:prstGeom>
        </p:spPr>
        <p:txBody>
          <a:bodyPr wrap="square">
            <a:spAutoFit/>
          </a:bodyPr>
          <a:lstStyle/>
          <a:p>
            <a:pPr lvl="0">
              <a:spcBef>
                <a:spcPct val="20000"/>
              </a:spcBef>
            </a:pPr>
            <a:r>
              <a:rPr lang="en-US" sz="2800" dirty="0">
                <a:solidFill>
                  <a:prstClr val="black"/>
                </a:solidFill>
                <a:effectLst>
                  <a:outerShdw blurRad="38100" dist="38100" dir="2700000" algn="tl">
                    <a:srgbClr val="000000">
                      <a:alpha val="43137"/>
                    </a:srgbClr>
                  </a:outerShdw>
                </a:effectLst>
                <a:latin typeface="Book Antiqua" pitchFamily="18" charset="0"/>
              </a:rPr>
              <a:t>We have that end-time life now!</a:t>
            </a:r>
          </a:p>
        </p:txBody>
      </p:sp>
      <p:sp>
        <p:nvSpPr>
          <p:cNvPr id="5" name="Rectangle 4"/>
          <p:cNvSpPr/>
          <p:nvPr/>
        </p:nvSpPr>
        <p:spPr>
          <a:xfrm>
            <a:off x="1295400" y="1358044"/>
            <a:ext cx="70866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smtClean="0">
                <a:solidFill>
                  <a:prstClr val="black"/>
                </a:solidFill>
                <a:effectLst>
                  <a:outerShdw blurRad="38100" dist="38100" dir="2700000" algn="tl">
                    <a:srgbClr val="000000">
                      <a:alpha val="43137"/>
                    </a:srgbClr>
                  </a:outerShdw>
                </a:effectLst>
                <a:latin typeface="Book Antiqua" pitchFamily="18" charset="0"/>
              </a:rPr>
              <a:t>We have been raised and are seated with him (Col. 3:1; Eph. 2:6).</a:t>
            </a:r>
            <a:endParaRPr lang="en-US" sz="2800" dirty="0">
              <a:solidFill>
                <a:prstClr val="black"/>
              </a:solidFill>
              <a:effectLst>
                <a:outerShdw blurRad="38100" dist="38100" dir="2700000" algn="tl">
                  <a:srgbClr val="000000">
                    <a:alpha val="43137"/>
                  </a:srgbClr>
                </a:outerShdw>
              </a:effectLst>
              <a:latin typeface="Book Antiqua" pitchFamily="18" charset="0"/>
            </a:endParaRPr>
          </a:p>
        </p:txBody>
      </p:sp>
      <p:sp>
        <p:nvSpPr>
          <p:cNvPr id="6" name="Rectangle 5"/>
          <p:cNvSpPr/>
          <p:nvPr/>
        </p:nvSpPr>
        <p:spPr>
          <a:xfrm>
            <a:off x="1295400" y="2312151"/>
            <a:ext cx="70866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Christ’s righteousness is ours (cf. Phil. 3:9).</a:t>
            </a:r>
          </a:p>
        </p:txBody>
      </p:sp>
      <p:sp>
        <p:nvSpPr>
          <p:cNvPr id="7" name="Rectangle 6"/>
          <p:cNvSpPr/>
          <p:nvPr/>
        </p:nvSpPr>
        <p:spPr>
          <a:xfrm>
            <a:off x="1295400" y="3200400"/>
            <a:ext cx="66294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We are liberated from our captivity to sin (Rom. 6:6-7).</a:t>
            </a:r>
          </a:p>
        </p:txBody>
      </p:sp>
      <p:sp>
        <p:nvSpPr>
          <p:cNvPr id="8" name="Rectangle 7"/>
          <p:cNvSpPr/>
          <p:nvPr/>
        </p:nvSpPr>
        <p:spPr>
          <a:xfrm>
            <a:off x="1295400" y="4171561"/>
            <a:ext cx="68580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The power of the spiritual forces of evil has been broken (Col. 2:15).</a:t>
            </a:r>
          </a:p>
        </p:txBody>
      </p:sp>
      <p:sp>
        <p:nvSpPr>
          <p:cNvPr id="9" name="Rectangle 8"/>
          <p:cNvSpPr/>
          <p:nvPr/>
        </p:nvSpPr>
        <p:spPr>
          <a:xfrm>
            <a:off x="1295400" y="5131606"/>
            <a:ext cx="6858000" cy="954107"/>
          </a:xfrm>
          <a:prstGeom prst="rect">
            <a:avLst/>
          </a:prstGeom>
        </p:spPr>
        <p:txBody>
          <a:bodyPr wrap="square">
            <a:spAutoFit/>
          </a:bodyPr>
          <a:lstStyle/>
          <a:p>
            <a:pPr marL="342900" lvl="0" indent="-342900">
              <a:spcBef>
                <a:spcPct val="20000"/>
              </a:spcBef>
              <a:buFont typeface="Arial" pitchFamily="34" charset="0"/>
              <a:buChar char="•"/>
            </a:pPr>
            <a:r>
              <a:rPr lang="en-US" sz="2800" dirty="0">
                <a:solidFill>
                  <a:prstClr val="black"/>
                </a:solidFill>
                <a:effectLst>
                  <a:outerShdw blurRad="38100" dist="38100" dir="2700000" algn="tl">
                    <a:srgbClr val="000000">
                      <a:alpha val="43137"/>
                    </a:srgbClr>
                  </a:outerShdw>
                </a:effectLst>
                <a:latin typeface="Book Antiqua" pitchFamily="18" charset="0"/>
              </a:rPr>
              <a:t>We have tasted the powers of the coming age (Heb. 6:5).</a:t>
            </a:r>
          </a:p>
        </p:txBody>
      </p:sp>
    </p:spTree>
    <p:extLst>
      <p:ext uri="{BB962C8B-B14F-4D97-AF65-F5344CB8AC3E}">
        <p14:creationId xmlns:p14="http://schemas.microsoft.com/office/powerpoint/2010/main" xmlns="" val="37026579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09600" y="2514600"/>
            <a:ext cx="8077200" cy="1447801"/>
          </a:xfrm>
        </p:spPr>
        <p:txBody>
          <a:bodyPr>
            <a:noAutofit/>
          </a:bodyPr>
          <a:lstStyle/>
          <a:p>
            <a:r>
              <a:rPr lang="en-US" sz="3200" dirty="0" smtClean="0">
                <a:effectLst>
                  <a:outerShdw blurRad="38100" dist="38100" dir="2700000" algn="tl">
                    <a:srgbClr val="000000">
                      <a:alpha val="43137"/>
                    </a:srgbClr>
                  </a:outerShdw>
                </a:effectLst>
                <a:latin typeface="Book Antiqua" pitchFamily="18" charset="0"/>
                <a:ea typeface="Calibri"/>
                <a:cs typeface="Times New Roman"/>
              </a:rPr>
              <a:t>IV. Conclusion: </a:t>
            </a:r>
            <a:br>
              <a:rPr lang="en-US" sz="3200" dirty="0" smtClean="0">
                <a:effectLst>
                  <a:outerShdw blurRad="38100" dist="38100" dir="2700000" algn="tl">
                    <a:srgbClr val="000000">
                      <a:alpha val="43137"/>
                    </a:srgbClr>
                  </a:outerShdw>
                </a:effectLst>
                <a:latin typeface="Book Antiqua" pitchFamily="18" charset="0"/>
                <a:ea typeface="Calibri"/>
                <a:cs typeface="Times New Roman"/>
              </a:rPr>
            </a:br>
            <a:r>
              <a:rPr lang="en-US" sz="3200" dirty="0" smtClean="0">
                <a:effectLst>
                  <a:outerShdw blurRad="38100" dist="38100" dir="2700000" algn="tl">
                    <a:srgbClr val="000000">
                      <a:alpha val="43137"/>
                    </a:srgbClr>
                  </a:outerShdw>
                </a:effectLst>
                <a:latin typeface="Book Antiqua" pitchFamily="18" charset="0"/>
                <a:ea typeface="Calibri"/>
                <a:cs typeface="Times New Roman"/>
              </a:rPr>
              <a:t>The Only Ground for Salvation </a:t>
            </a:r>
            <a:endParaRPr lang="en-US" sz="3200" dirty="0">
              <a:effectLst>
                <a:outerShdw blurRad="38100" dist="38100" dir="2700000" algn="tl">
                  <a:srgbClr val="000000">
                    <a:alpha val="43137"/>
                  </a:srgbClr>
                </a:outerShdw>
              </a:effectLst>
              <a:latin typeface="Book Antiqua" pitchFamily="18" charset="0"/>
            </a:endParaRPr>
          </a:p>
        </p:txBody>
      </p:sp>
      <p:sp>
        <p:nvSpPr>
          <p:cNvPr id="4" name="Subtitle 2"/>
          <p:cNvSpPr txBox="1">
            <a:spLocks/>
          </p:cNvSpPr>
          <p:nvPr/>
        </p:nvSpPr>
        <p:spPr>
          <a:xfrm>
            <a:off x="609600" y="2743200"/>
            <a:ext cx="7772400" cy="1600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
            </a:pPr>
            <a:endParaRPr lang="en-US" sz="2400" dirty="0" smtClean="0">
              <a:solidFill>
                <a:schemeClr val="tx1"/>
              </a:solidFill>
              <a:latin typeface="Bookman Old Style" pitchFamily="18" charset="0"/>
            </a:endParaRPr>
          </a:p>
        </p:txBody>
      </p:sp>
    </p:spTree>
    <p:extLst>
      <p:ext uri="{BB962C8B-B14F-4D97-AF65-F5344CB8AC3E}">
        <p14:creationId xmlns:p14="http://schemas.microsoft.com/office/powerpoint/2010/main" xmlns="" val="38789466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1"/>
            <a:ext cx="8229600" cy="3733800"/>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On the cross Jesus atoned for our sin, bearing its punishment in our stead. There was displayed all at once the fire of God’s holiness, the darkness of our sin, and the depth of God’s gracious love. There, in a mysterious way, God’s wrath and mercy met, perfectly. And on the third day, when he raised Jesus from the grave, God vindicated his Son and brought victory over sin and death.</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11597516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924800" cy="4525963"/>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God need not have saved anyone; but in his holy love, having purposed from eternity to redeem a people for himself, he determined to save  us through the work of his Son. Jesus prayed, “My Father, if it is possible, may this cup be taken from me” (Matt. 26:39). In the wisdom of God, it was not possible any other way. Christ’s atoning death and victorious resurrection constitute the only ground for our salvation.</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35553503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2514600"/>
            <a:ext cx="8229600" cy="1295400"/>
          </a:xfrm>
        </p:spPr>
        <p:txBody>
          <a:bodyPr>
            <a:normAutofit lnSpcReduction="10000"/>
          </a:bodyPr>
          <a:lstStyle/>
          <a:p>
            <a:pPr marL="0" indent="0">
              <a:buNone/>
            </a:pPr>
            <a:r>
              <a:rPr lang="en-US" sz="3600" dirty="0" smtClean="0">
                <a:effectLst>
                  <a:outerShdw blurRad="38100" dist="38100" dir="2700000" algn="tl">
                    <a:srgbClr val="000000">
                      <a:alpha val="43137"/>
                    </a:srgbClr>
                  </a:outerShdw>
                </a:effectLst>
                <a:latin typeface="Book Antiqua" pitchFamily="18" charset="0"/>
              </a:rPr>
              <a:t>“God will forgive me. That’s his job.”</a:t>
            </a:r>
          </a:p>
          <a:p>
            <a:pPr marL="0" indent="0" algn="r">
              <a:buNone/>
            </a:pPr>
            <a:r>
              <a:rPr lang="en-US" sz="3600" dirty="0" smtClean="0">
                <a:effectLst>
                  <a:outerShdw blurRad="38100" dist="38100" dir="2700000" algn="tl">
                    <a:srgbClr val="000000">
                      <a:alpha val="43137"/>
                    </a:srgbClr>
                  </a:outerShdw>
                </a:effectLst>
                <a:latin typeface="Book Antiqua" pitchFamily="18" charset="0"/>
              </a:rPr>
              <a:t> </a:t>
            </a:r>
            <a:r>
              <a:rPr lang="en-US" sz="2000" dirty="0" smtClean="0">
                <a:effectLst>
                  <a:outerShdw blurRad="38100" dist="38100" dir="2700000" algn="tl">
                    <a:srgbClr val="000000">
                      <a:alpha val="43137"/>
                    </a:srgbClr>
                  </a:outerShdw>
                </a:effectLst>
                <a:latin typeface="Book Antiqua" pitchFamily="18" charset="0"/>
              </a:rPr>
              <a:t>Heinrich Heine</a:t>
            </a:r>
          </a:p>
          <a:p>
            <a:pPr marL="0" indent="0">
              <a:buNone/>
            </a:pPr>
            <a:endParaRPr lang="en-US" sz="3600" dirty="0" smtClean="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533400" y="3962400"/>
            <a:ext cx="8153400" cy="1384995"/>
          </a:xfrm>
          <a:prstGeom prst="rect">
            <a:avLst/>
          </a:prstGeom>
        </p:spPr>
        <p:txBody>
          <a:bodyPr wrap="square">
            <a:spAutoFit/>
          </a:bodyPr>
          <a:lstStyle/>
          <a:p>
            <a:r>
              <a:rPr lang="en-US" sz="2800" dirty="0">
                <a:effectLst>
                  <a:outerShdw blurRad="38100" dist="38100" dir="2700000" algn="tl">
                    <a:srgbClr val="000000">
                      <a:alpha val="43137"/>
                    </a:srgbClr>
                  </a:outerShdw>
                </a:effectLst>
                <a:latin typeface="Book Antiqua" pitchFamily="18" charset="0"/>
              </a:rPr>
              <a:t>Is forgiveness God’s duty, his obligation? Can’t God simply forgive sins?</a:t>
            </a:r>
          </a:p>
          <a:p>
            <a:endParaRPr lang="en-US" sz="2800" dirty="0">
              <a:effectLst>
                <a:outerShdw blurRad="38100" dist="38100" dir="2700000" algn="tl">
                  <a:srgbClr val="000000">
                    <a:alpha val="43137"/>
                  </a:srgbClr>
                </a:outerShdw>
              </a:effectLst>
              <a:latin typeface="Book Antiqua" pitchFamily="18" charset="0"/>
            </a:endParaRPr>
          </a:p>
        </p:txBody>
      </p:sp>
      <p:sp>
        <p:nvSpPr>
          <p:cNvPr id="5" name="Rectangle 4"/>
          <p:cNvSpPr/>
          <p:nvPr/>
        </p:nvSpPr>
        <p:spPr>
          <a:xfrm>
            <a:off x="762000" y="1255930"/>
            <a:ext cx="2710999" cy="646331"/>
          </a:xfrm>
          <a:prstGeom prst="rect">
            <a:avLst/>
          </a:prstGeom>
        </p:spPr>
        <p:txBody>
          <a:bodyPr wrap="none">
            <a:spAutoFit/>
          </a:bodyPr>
          <a:lstStyle/>
          <a:p>
            <a:pPr lvl="0">
              <a:spcBef>
                <a:spcPct val="20000"/>
              </a:spcBef>
            </a:pPr>
            <a:r>
              <a:rPr lang="en-US" sz="3600" b="1" dirty="0">
                <a:solidFill>
                  <a:prstClr val="black"/>
                </a:solidFill>
                <a:effectLst>
                  <a:outerShdw blurRad="38100" dist="38100" dir="2700000" algn="tl">
                    <a:srgbClr val="000000">
                      <a:alpha val="43137"/>
                    </a:srgbClr>
                  </a:outerShdw>
                </a:effectLst>
                <a:latin typeface="Book Antiqua" pitchFamily="18" charset="0"/>
              </a:rPr>
              <a:t>God is love.</a:t>
            </a:r>
          </a:p>
        </p:txBody>
      </p:sp>
    </p:spTree>
    <p:extLst>
      <p:ext uri="{BB962C8B-B14F-4D97-AF65-F5344CB8AC3E}">
        <p14:creationId xmlns:p14="http://schemas.microsoft.com/office/powerpoint/2010/main" xmlns="" val="20040917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29000" y="2209800"/>
            <a:ext cx="2130425" cy="23508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042316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8681" y="2895600"/>
            <a:ext cx="6961021" cy="2057400"/>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Forgiveness of sinful human beings apart from the exercise of the judgment due their sin would be in contradiction of God’s character.</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1295400" y="1828799"/>
            <a:ext cx="4087979" cy="584775"/>
          </a:xfrm>
          <a:prstGeom prst="rect">
            <a:avLst/>
          </a:prstGeom>
        </p:spPr>
        <p:txBody>
          <a:bodyPr wrap="none">
            <a:spAutoFit/>
          </a:bodyPr>
          <a:lstStyle/>
          <a:p>
            <a:r>
              <a:rPr lang="en-US" sz="3200" b="1" dirty="0">
                <a:effectLst>
                  <a:outerShdw blurRad="38100" dist="38100" dir="2700000" algn="tl">
                    <a:srgbClr val="000000">
                      <a:alpha val="43137"/>
                    </a:srgbClr>
                  </a:outerShdw>
                </a:effectLst>
                <a:latin typeface="Book Antiqua" pitchFamily="18" charset="0"/>
              </a:rPr>
              <a:t>God is holy and just.</a:t>
            </a:r>
          </a:p>
        </p:txBody>
      </p:sp>
    </p:spTree>
    <p:extLst>
      <p:ext uri="{BB962C8B-B14F-4D97-AF65-F5344CB8AC3E}">
        <p14:creationId xmlns:p14="http://schemas.microsoft.com/office/powerpoint/2010/main" xmlns="" val="26528269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2743200"/>
          </a:xfrm>
        </p:spPr>
        <p:txBody>
          <a:bodyPr>
            <a:normAutofit/>
          </a:bodyPr>
          <a:lstStyle/>
          <a:p>
            <a:pPr marL="0" indent="0">
              <a:buNone/>
            </a:pPr>
            <a:r>
              <a:rPr lang="en-US" sz="2800" dirty="0" smtClean="0">
                <a:effectLst>
                  <a:outerShdw blurRad="38100" dist="38100" dir="2700000" algn="tl">
                    <a:srgbClr val="000000">
                      <a:alpha val="43137"/>
                    </a:srgbClr>
                  </a:outerShdw>
                </a:effectLst>
                <a:latin typeface="Book Antiqua" pitchFamily="18" charset="0"/>
              </a:rPr>
              <a:t>The resolution of this theological dilemma, and the core of the gospel, is found in the work of Jesus Christ. In the cross God’s wrath is poured out and his love is demonstrated, and he shows himself to be just even while justifying sinners (cf. Rom. 3:25-26).</a:t>
            </a:r>
            <a:endParaRPr lang="en-US" sz="2800"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9327215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439" y="4648200"/>
            <a:ext cx="7414160" cy="990600"/>
          </a:xfrm>
        </p:spPr>
        <p:txBody>
          <a:bodyPr>
            <a:normAutofit/>
          </a:bodyPr>
          <a:lstStyle/>
          <a:p>
            <a:pPr marL="0" indent="0">
              <a:buNone/>
            </a:pPr>
            <a:r>
              <a:rPr lang="en-US" sz="2800" b="1" dirty="0" smtClean="0">
                <a:effectLst>
                  <a:outerShdw blurRad="38100" dist="38100" dir="2700000" algn="tl">
                    <a:srgbClr val="000000">
                      <a:alpha val="43137"/>
                    </a:srgbClr>
                  </a:outerShdw>
                </a:effectLst>
                <a:latin typeface="Book Antiqua" pitchFamily="18" charset="0"/>
              </a:rPr>
              <a:t>King</a:t>
            </a:r>
            <a:r>
              <a:rPr lang="en-US" sz="2800" dirty="0" smtClean="0">
                <a:effectLst>
                  <a:outerShdw blurRad="38100" dist="38100" dir="2700000" algn="tl">
                    <a:srgbClr val="000000">
                      <a:alpha val="43137"/>
                    </a:srgbClr>
                  </a:outerShdw>
                </a:effectLst>
                <a:latin typeface="Book Antiqua" pitchFamily="18" charset="0"/>
              </a:rPr>
              <a:t> – exercising the authority of God in reigning over his creation.</a:t>
            </a:r>
            <a:endParaRPr lang="en-US" sz="2800" dirty="0">
              <a:effectLst>
                <a:outerShdw blurRad="38100" dist="38100" dir="2700000" algn="tl">
                  <a:srgbClr val="000000">
                    <a:alpha val="43137"/>
                  </a:srgbClr>
                </a:outerShdw>
              </a:effectLst>
              <a:latin typeface="Book Antiqua" pitchFamily="18" charset="0"/>
            </a:endParaRPr>
          </a:p>
        </p:txBody>
      </p:sp>
      <p:sp>
        <p:nvSpPr>
          <p:cNvPr id="4" name="Rectangle 3"/>
          <p:cNvSpPr/>
          <p:nvPr/>
        </p:nvSpPr>
        <p:spPr>
          <a:xfrm>
            <a:off x="653142" y="609600"/>
            <a:ext cx="7576457" cy="1384995"/>
          </a:xfrm>
          <a:prstGeom prst="rect">
            <a:avLst/>
          </a:prstGeom>
        </p:spPr>
        <p:txBody>
          <a:bodyPr wrap="square">
            <a:spAutoFit/>
          </a:bodyPr>
          <a:lstStyle/>
          <a:p>
            <a:pPr lvl="0">
              <a:spcBef>
                <a:spcPct val="20000"/>
              </a:spcBef>
            </a:pPr>
            <a:r>
              <a:rPr lang="en-US" sz="2800" dirty="0">
                <a:solidFill>
                  <a:prstClr val="black"/>
                </a:solidFill>
                <a:effectLst>
                  <a:outerShdw blurRad="38100" dist="38100" dir="2700000" algn="tl">
                    <a:srgbClr val="000000">
                      <a:alpha val="43137"/>
                    </a:srgbClr>
                  </a:outerShdw>
                </a:effectLst>
                <a:latin typeface="Book Antiqua" pitchFamily="18" charset="0"/>
              </a:rPr>
              <a:t>The institutions of Israel provide the categories by which to understand the work of Christ as he fulfills  the roles of –</a:t>
            </a:r>
          </a:p>
        </p:txBody>
      </p:sp>
      <p:sp>
        <p:nvSpPr>
          <p:cNvPr id="5" name="Rectangle 4"/>
          <p:cNvSpPr/>
          <p:nvPr/>
        </p:nvSpPr>
        <p:spPr>
          <a:xfrm>
            <a:off x="838200" y="2209800"/>
            <a:ext cx="7543800" cy="954107"/>
          </a:xfrm>
          <a:prstGeom prst="rect">
            <a:avLst/>
          </a:prstGeom>
        </p:spPr>
        <p:txBody>
          <a:bodyPr wrap="square">
            <a:spAutoFit/>
          </a:bodyPr>
          <a:lstStyle/>
          <a:p>
            <a:r>
              <a:rPr lang="en-US" sz="2800" b="1" dirty="0">
                <a:effectLst>
                  <a:outerShdw blurRad="38100" dist="38100" dir="2700000" algn="tl">
                    <a:srgbClr val="000000">
                      <a:alpha val="43137"/>
                    </a:srgbClr>
                  </a:outerShdw>
                </a:effectLst>
                <a:latin typeface="Book Antiqua" pitchFamily="18" charset="0"/>
              </a:rPr>
              <a:t>Prophet</a:t>
            </a:r>
            <a:r>
              <a:rPr lang="en-US" sz="2800" dirty="0">
                <a:effectLst>
                  <a:outerShdw blurRad="38100" dist="38100" dir="2700000" algn="tl">
                    <a:srgbClr val="000000">
                      <a:alpha val="43137"/>
                    </a:srgbClr>
                  </a:outerShdw>
                </a:effectLst>
                <a:latin typeface="Book Antiqua" pitchFamily="18" charset="0"/>
              </a:rPr>
              <a:t> – revealing the grace and truth of God as his perfect image;</a:t>
            </a:r>
          </a:p>
        </p:txBody>
      </p:sp>
      <p:sp>
        <p:nvSpPr>
          <p:cNvPr id="6" name="Rectangle 5"/>
          <p:cNvSpPr/>
          <p:nvPr/>
        </p:nvSpPr>
        <p:spPr>
          <a:xfrm>
            <a:off x="838200" y="3416135"/>
            <a:ext cx="7239000" cy="954107"/>
          </a:xfrm>
          <a:prstGeom prst="rect">
            <a:avLst/>
          </a:prstGeom>
        </p:spPr>
        <p:txBody>
          <a:bodyPr wrap="square">
            <a:spAutoFit/>
          </a:bodyPr>
          <a:lstStyle/>
          <a:p>
            <a:r>
              <a:rPr lang="en-US" sz="2800" b="1" dirty="0">
                <a:effectLst>
                  <a:outerShdw blurRad="38100" dist="38100" dir="2700000" algn="tl">
                    <a:srgbClr val="000000">
                      <a:alpha val="43137"/>
                    </a:srgbClr>
                  </a:outerShdw>
                </a:effectLst>
                <a:latin typeface="Book Antiqua" pitchFamily="18" charset="0"/>
              </a:rPr>
              <a:t>Priest</a:t>
            </a:r>
            <a:r>
              <a:rPr lang="en-US" sz="2800" dirty="0">
                <a:effectLst>
                  <a:outerShdw blurRad="38100" dist="38100" dir="2700000" algn="tl">
                    <a:srgbClr val="000000">
                      <a:alpha val="43137"/>
                    </a:srgbClr>
                  </a:outerShdw>
                </a:effectLst>
                <a:latin typeface="Book Antiqua" pitchFamily="18" charset="0"/>
              </a:rPr>
              <a:t> – representing and redeeming a sinful people;</a:t>
            </a:r>
          </a:p>
        </p:txBody>
      </p:sp>
    </p:spTree>
    <p:extLst>
      <p:ext uri="{BB962C8B-B14F-4D97-AF65-F5344CB8AC3E}">
        <p14:creationId xmlns:p14="http://schemas.microsoft.com/office/powerpoint/2010/main" xmlns="" val="21190866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TotalTime>
  <Words>2972</Words>
  <Application>Microsoft Office PowerPoint</Application>
  <PresentationFormat>On-screen Show (4:3)</PresentationFormat>
  <Paragraphs>134</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Slide 1</vt:lpstr>
      <vt:lpstr>Slide 2</vt:lpstr>
      <vt:lpstr>The Work of Christ  </vt:lpstr>
      <vt:lpstr>Article 5: The Work of Christ  </vt:lpstr>
      <vt:lpstr>Slide 5</vt:lpstr>
      <vt:lpstr>Slide 6</vt:lpstr>
      <vt:lpstr>Slide 7</vt:lpstr>
      <vt:lpstr>Slide 8</vt:lpstr>
      <vt:lpstr>Slide 9</vt:lpstr>
      <vt:lpstr>Slide 10</vt:lpstr>
      <vt:lpstr>I. Of Central Importance:  Jesus Christ Shed His Blood on the Cross  </vt:lpstr>
      <vt:lpstr>Slide 12</vt:lpstr>
      <vt:lpstr>Slide 13</vt:lpstr>
      <vt:lpstr>Slide 14</vt:lpstr>
      <vt:lpstr>Slide 15</vt:lpstr>
      <vt:lpstr>II. Christ’s Atoning Death:  The Perfect, All-Sufficient  Sacrifice for Our Sins  </vt:lpstr>
      <vt:lpstr>Slide 17</vt:lpstr>
      <vt:lpstr>Slide 18</vt:lpstr>
      <vt:lpstr>A. Biblical Language of the Atonement  </vt:lpstr>
      <vt:lpstr>Slide 20</vt:lpstr>
      <vt:lpstr>Slide 21</vt:lpstr>
      <vt:lpstr>Slide 22</vt:lpstr>
      <vt:lpstr>B. Theological Views of the Atonement  </vt:lpstr>
      <vt:lpstr>Subjective – the effect Christ’s death has on our own moral state. </vt:lpstr>
      <vt:lpstr>Slide 25</vt:lpstr>
      <vt:lpstr>Slide 26</vt:lpstr>
      <vt:lpstr>Objective – the effect Christ’s death in the spiritual realm, including God’s posture towards us. </vt:lpstr>
      <vt:lpstr>Slide 28</vt:lpstr>
      <vt:lpstr>Slide 29</vt:lpstr>
      <vt:lpstr>Slide 30</vt:lpstr>
      <vt:lpstr>1. Jesus, Our Substitute:  Penal Substitution </vt:lpstr>
      <vt:lpstr>Slide 32</vt:lpstr>
      <vt:lpstr>Slide 33</vt:lpstr>
      <vt:lpstr>Slide 34</vt:lpstr>
      <vt:lpstr>Slide 35</vt:lpstr>
      <vt:lpstr>Slide 36</vt:lpstr>
      <vt:lpstr>Slide 37</vt:lpstr>
      <vt:lpstr>Three Common Objections to this view</vt:lpstr>
      <vt:lpstr>Slide 39</vt:lpstr>
      <vt:lpstr>Slide 40</vt:lpstr>
      <vt:lpstr>Slide 41</vt:lpstr>
      <vt:lpstr>Slide 42</vt:lpstr>
      <vt:lpstr>2. Jesus, Our Representative:  Union with Christ </vt:lpstr>
      <vt:lpstr>Slide 44</vt:lpstr>
      <vt:lpstr>Slide 45</vt:lpstr>
      <vt:lpstr>Slide 46</vt:lpstr>
      <vt:lpstr>Slide 47</vt:lpstr>
      <vt:lpstr>Slide 48</vt:lpstr>
      <vt:lpstr>III. Christ’s Victorious Resurrection:  His Victory and Ours</vt:lpstr>
      <vt:lpstr>Slide 50</vt:lpstr>
      <vt:lpstr>Slide 51</vt:lpstr>
      <vt:lpstr>A. Jesus’ Vindication and Victory</vt:lpstr>
      <vt:lpstr>Slide 53</vt:lpstr>
      <vt:lpstr>B. Our Great Hope </vt:lpstr>
      <vt:lpstr>Slide 55</vt:lpstr>
      <vt:lpstr>Slide 56</vt:lpstr>
      <vt:lpstr>IV. Conclusion:  The Only Ground for Salvation </vt:lpstr>
      <vt:lpstr>Slide 58</vt:lpstr>
      <vt:lpstr>Slide 59</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 of Christ</dc:title>
  <dc:creator>Cher Lorentz</dc:creator>
  <cp:lastModifiedBy>Office</cp:lastModifiedBy>
  <cp:revision>64</cp:revision>
  <cp:lastPrinted>2013-02-18T14:44:01Z</cp:lastPrinted>
  <dcterms:created xsi:type="dcterms:W3CDTF">2013-02-11T20:51:32Z</dcterms:created>
  <dcterms:modified xsi:type="dcterms:W3CDTF">2013-02-21T17:40:14Z</dcterms:modified>
</cp:coreProperties>
</file>